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yhgalter.com/zayava-na-pravo-zastosuvannya-podatkovo%D1%97-socialno%D1%97-pilgi-z-pochatku-2011-roku-mozhe-buti-dovilno%D1%97-form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/>
              <a:t>Приклад </a:t>
            </a:r>
            <a:r>
              <a:rPr lang="ru-RU" b="1" dirty="0" err="1" smtClean="0"/>
              <a:t>розрахунку</a:t>
            </a:r>
            <a:r>
              <a:rPr lang="ru-RU" b="1" dirty="0" smtClean="0"/>
              <a:t> </a:t>
            </a:r>
            <a:r>
              <a:rPr lang="ru-RU" b="1" dirty="0" err="1" smtClean="0"/>
              <a:t>заробітної</a:t>
            </a:r>
            <a:r>
              <a:rPr lang="ru-RU" b="1" dirty="0" smtClean="0"/>
              <a:t> плати</a:t>
            </a:r>
            <a:endParaRPr lang="ru-RU" dirty="0" smtClean="0"/>
          </a:p>
          <a:p>
            <a:r>
              <a:rPr lang="ru-RU" dirty="0" smtClean="0"/>
              <a:t>Для прикладу </a:t>
            </a:r>
            <a:r>
              <a:rPr lang="ru-RU" dirty="0" err="1" smtClean="0"/>
              <a:t>розрахуємо</a:t>
            </a:r>
            <a:r>
              <a:rPr lang="ru-RU" dirty="0" smtClean="0"/>
              <a:t> </a:t>
            </a:r>
            <a:r>
              <a:rPr lang="ru-RU" dirty="0" err="1" smtClean="0"/>
              <a:t>заробітну</a:t>
            </a:r>
            <a:r>
              <a:rPr lang="ru-RU" dirty="0" smtClean="0"/>
              <a:t> плату за </a:t>
            </a:r>
            <a:r>
              <a:rPr lang="ru-RU" dirty="0" err="1" smtClean="0"/>
              <a:t>січень</a:t>
            </a:r>
            <a:r>
              <a:rPr lang="ru-RU" dirty="0" smtClean="0"/>
              <a:t> 2011 року. </a:t>
            </a:r>
            <a:r>
              <a:rPr lang="ru-RU" dirty="0" err="1" smtClean="0"/>
              <a:t>Заробітна</a:t>
            </a:r>
            <a:r>
              <a:rPr lang="ru-RU" dirty="0" smtClean="0"/>
              <a:t> плата </a:t>
            </a:r>
            <a:r>
              <a:rPr lang="ru-RU" dirty="0" err="1" smtClean="0"/>
              <a:t>працівника</a:t>
            </a:r>
            <a:r>
              <a:rPr lang="ru-RU" dirty="0" smtClean="0"/>
              <a:t> 1000 </a:t>
            </a:r>
            <a:r>
              <a:rPr lang="ru-RU" dirty="0" err="1" smtClean="0"/>
              <a:t>грн</a:t>
            </a:r>
            <a:r>
              <a:rPr lang="ru-RU" dirty="0" smtClean="0"/>
              <a:t>. Є </a:t>
            </a:r>
            <a:r>
              <a:rPr lang="ru-RU" dirty="0" err="1" smtClean="0">
                <a:hlinkClick r:id="rId2"/>
              </a:rPr>
              <a:t>заява</a:t>
            </a:r>
            <a:r>
              <a:rPr lang="ru-RU" dirty="0" smtClean="0">
                <a:hlinkClick r:id="rId2"/>
              </a:rPr>
              <a:t> на </a:t>
            </a:r>
            <a:r>
              <a:rPr lang="ru-RU" dirty="0" err="1" smtClean="0">
                <a:hlinkClick r:id="rId2"/>
              </a:rPr>
              <a:t>застосування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податкової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соціальної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пільги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Нараховуємо</a:t>
            </a:r>
            <a:r>
              <a:rPr lang="ru-RU" b="1" dirty="0" smtClean="0"/>
              <a:t> </a:t>
            </a:r>
            <a:r>
              <a:rPr lang="ru-RU" b="1" dirty="0" err="1" smtClean="0"/>
              <a:t>заробітну</a:t>
            </a:r>
            <a:r>
              <a:rPr lang="ru-RU" b="1" dirty="0" smtClean="0"/>
              <a:t> плату за першу половину </a:t>
            </a:r>
            <a:r>
              <a:rPr lang="ru-RU" b="1" dirty="0" err="1" smtClean="0"/>
              <a:t>місяця</a:t>
            </a:r>
            <a:r>
              <a:rPr lang="ru-RU" b="1" dirty="0" smtClean="0"/>
              <a:t> (аванс), </a:t>
            </a:r>
            <a:r>
              <a:rPr lang="ru-RU" b="1" dirty="0" err="1" smtClean="0"/>
              <a:t>тобто</a:t>
            </a:r>
            <a:r>
              <a:rPr lang="ru-RU" b="1" dirty="0" smtClean="0"/>
              <a:t> за </a:t>
            </a:r>
            <a:r>
              <a:rPr lang="ru-RU" b="1" dirty="0" err="1" smtClean="0"/>
              <a:t>дні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відпрацьовані</a:t>
            </a:r>
            <a:r>
              <a:rPr lang="ru-RU" b="1" dirty="0" smtClean="0"/>
              <a:t> до 15 </a:t>
            </a:r>
            <a:r>
              <a:rPr lang="ru-RU" b="1" dirty="0" err="1" smtClean="0"/>
              <a:t>січня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err="1" smtClean="0"/>
              <a:t>Припустимо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звичайний</a:t>
            </a:r>
            <a:r>
              <a:rPr lang="ru-RU" dirty="0" smtClean="0"/>
              <a:t> </a:t>
            </a:r>
            <a:r>
              <a:rPr lang="ru-RU" dirty="0" err="1" smtClean="0"/>
              <a:t>графік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п’ять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тижні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до 15 числа </a:t>
            </a:r>
            <a:r>
              <a:rPr lang="ru-RU" dirty="0" err="1" smtClean="0"/>
              <a:t>включно</a:t>
            </a:r>
            <a:r>
              <a:rPr lang="ru-RU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 </a:t>
            </a:r>
            <a:r>
              <a:rPr lang="ru-RU" dirty="0" err="1" smtClean="0"/>
              <a:t>відпрацював</a:t>
            </a:r>
            <a:r>
              <a:rPr lang="ru-RU" dirty="0" smtClean="0"/>
              <a:t> 4, 5, 6, 10, 11, 12, 13, 14 = 8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572560" cy="6143668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</a:rPr>
              <a:t>Нарахована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заробітна</a:t>
            </a:r>
            <a:r>
              <a:rPr lang="ru-RU" b="1" dirty="0" smtClean="0">
                <a:solidFill>
                  <a:schemeClr val="tx1"/>
                </a:solidFill>
              </a:rPr>
              <a:t> плата за 8 </a:t>
            </a:r>
            <a:r>
              <a:rPr lang="ru-RU" b="1" dirty="0" err="1" smtClean="0">
                <a:solidFill>
                  <a:schemeClr val="tx1"/>
                </a:solidFill>
              </a:rPr>
              <a:t>відпрацьованих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днів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складає</a:t>
            </a:r>
            <a:r>
              <a:rPr lang="ru-RU" b="1" dirty="0" smtClean="0">
                <a:solidFill>
                  <a:schemeClr val="tx1"/>
                </a:solidFill>
              </a:rPr>
              <a:t>: 1000 </a:t>
            </a:r>
            <a:r>
              <a:rPr lang="ru-RU" b="1" dirty="0" err="1" smtClean="0">
                <a:solidFill>
                  <a:schemeClr val="tx1"/>
                </a:solidFill>
              </a:rPr>
              <a:t>грн</a:t>
            </a:r>
            <a:r>
              <a:rPr lang="ru-RU" b="1" dirty="0" smtClean="0">
                <a:solidFill>
                  <a:schemeClr val="tx1"/>
                </a:solidFill>
              </a:rPr>
              <a:t>. / 19 (</a:t>
            </a:r>
            <a:r>
              <a:rPr lang="ru-RU" b="1" dirty="0" err="1" smtClean="0">
                <a:solidFill>
                  <a:schemeClr val="tx1"/>
                </a:solidFill>
              </a:rPr>
              <a:t>кількість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робочих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днів</a:t>
            </a:r>
            <a:r>
              <a:rPr lang="ru-RU" b="1" dirty="0" smtClean="0">
                <a:solidFill>
                  <a:schemeClr val="tx1"/>
                </a:solidFill>
              </a:rPr>
              <a:t> у </a:t>
            </a:r>
            <a:r>
              <a:rPr lang="ru-RU" b="1" dirty="0" err="1" smtClean="0">
                <a:solidFill>
                  <a:schemeClr val="tx1"/>
                </a:solidFill>
              </a:rPr>
              <a:t>січні</a:t>
            </a:r>
            <a:r>
              <a:rPr lang="ru-RU" b="1" dirty="0" smtClean="0">
                <a:solidFill>
                  <a:schemeClr val="tx1"/>
                </a:solidFill>
              </a:rPr>
              <a:t>) * 8 = 421,05 </a:t>
            </a:r>
            <a:r>
              <a:rPr lang="ru-RU" b="1" dirty="0" err="1" smtClean="0">
                <a:solidFill>
                  <a:schemeClr val="tx1"/>
                </a:solidFill>
              </a:rPr>
              <a:t>грн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</a:rPr>
              <a:t>Утримання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єдиного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соціального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внеску</a:t>
            </a:r>
            <a:r>
              <a:rPr lang="ru-RU" b="1" dirty="0" smtClean="0">
                <a:solidFill>
                  <a:schemeClr val="tx1"/>
                </a:solidFill>
              </a:rPr>
              <a:t>: 421,05 * 3,6% = 15,16 </a:t>
            </a:r>
            <a:r>
              <a:rPr lang="ru-RU" b="1" dirty="0" err="1" smtClean="0">
                <a:solidFill>
                  <a:schemeClr val="tx1"/>
                </a:solidFill>
              </a:rPr>
              <a:t>грн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421,05 – 15,16 = 405,89 </a:t>
            </a:r>
            <a:r>
              <a:rPr lang="ru-RU" b="1" dirty="0" err="1" smtClean="0">
                <a:solidFill>
                  <a:schemeClr val="tx1"/>
                </a:solidFill>
              </a:rPr>
              <a:t>грн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</a:rPr>
              <a:t>Визначаємо</a:t>
            </a:r>
            <a:r>
              <a:rPr lang="ru-RU" b="1" dirty="0" smtClean="0">
                <a:solidFill>
                  <a:schemeClr val="tx1"/>
                </a:solidFill>
              </a:rPr>
              <a:t> базу </a:t>
            </a:r>
            <a:r>
              <a:rPr lang="ru-RU" b="1" dirty="0" err="1" smtClean="0">
                <a:solidFill>
                  <a:schemeClr val="tx1"/>
                </a:solidFill>
              </a:rPr>
              <a:t>оподаткування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податком</a:t>
            </a:r>
            <a:r>
              <a:rPr lang="ru-RU" b="1" dirty="0" smtClean="0">
                <a:solidFill>
                  <a:schemeClr val="tx1"/>
                </a:solidFill>
              </a:rPr>
              <a:t> на доходи </a:t>
            </a:r>
            <a:r>
              <a:rPr lang="ru-RU" b="1" dirty="0" err="1" smtClean="0">
                <a:solidFill>
                  <a:schemeClr val="tx1"/>
                </a:solidFill>
              </a:rPr>
              <a:t>фізичних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осіб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</a:rPr>
              <a:t>Податок</a:t>
            </a:r>
            <a:r>
              <a:rPr lang="ru-RU" b="1" dirty="0" smtClean="0">
                <a:solidFill>
                  <a:schemeClr val="tx1"/>
                </a:solidFill>
              </a:rPr>
              <a:t> на доходи </a:t>
            </a:r>
            <a:r>
              <a:rPr lang="ru-RU" b="1" dirty="0" err="1" smtClean="0">
                <a:solidFill>
                  <a:schemeClr val="tx1"/>
                </a:solidFill>
              </a:rPr>
              <a:t>фізичних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осіб</a:t>
            </a:r>
            <a:r>
              <a:rPr lang="ru-RU" b="1" dirty="0" smtClean="0">
                <a:solidFill>
                  <a:schemeClr val="tx1"/>
                </a:solidFill>
              </a:rPr>
              <a:t>: 405,89 * 15% = 60,88 </a:t>
            </a:r>
            <a:r>
              <a:rPr lang="ru-RU" b="1" dirty="0" err="1" smtClean="0">
                <a:solidFill>
                  <a:schemeClr val="tx1"/>
                </a:solidFill>
              </a:rPr>
              <a:t>грн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</a:rPr>
              <a:t>Нарахування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єдиного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соціального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внеску</a:t>
            </a:r>
            <a:r>
              <a:rPr lang="ru-RU" b="1" dirty="0" smtClean="0">
                <a:solidFill>
                  <a:schemeClr val="tx1"/>
                </a:solidFill>
              </a:rPr>
              <a:t>: 421,05 * 36,76% = 154,78 </a:t>
            </a:r>
            <a:r>
              <a:rPr lang="ru-RU" b="1" dirty="0" err="1" smtClean="0">
                <a:solidFill>
                  <a:schemeClr val="tx1"/>
                </a:solidFill>
              </a:rPr>
              <a:t>грн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</a:rPr>
              <a:t>Заробітна</a:t>
            </a:r>
            <a:r>
              <a:rPr lang="ru-RU" b="1" dirty="0" smtClean="0">
                <a:solidFill>
                  <a:schemeClr val="tx1"/>
                </a:solidFill>
              </a:rPr>
              <a:t> плата, </a:t>
            </a:r>
            <a:r>
              <a:rPr lang="ru-RU" b="1" dirty="0" err="1" smtClean="0">
                <a:solidFill>
                  <a:schemeClr val="tx1"/>
                </a:solidFill>
              </a:rPr>
              <a:t>що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отримує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працівник</a:t>
            </a:r>
            <a:r>
              <a:rPr lang="ru-RU" b="1" dirty="0" smtClean="0">
                <a:solidFill>
                  <a:schemeClr val="tx1"/>
                </a:solidFill>
              </a:rPr>
              <a:t> на руки: 421,05 – 15,16 (</a:t>
            </a:r>
            <a:r>
              <a:rPr lang="ru-RU" b="1" dirty="0" err="1" smtClean="0">
                <a:solidFill>
                  <a:schemeClr val="tx1"/>
                </a:solidFill>
              </a:rPr>
              <a:t>єдиний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соціальний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внесок</a:t>
            </a:r>
            <a:r>
              <a:rPr lang="ru-RU" b="1" dirty="0" smtClean="0">
                <a:solidFill>
                  <a:schemeClr val="tx1"/>
                </a:solidFill>
              </a:rPr>
              <a:t>) – 60,88 (ПДФО) = 345,01 </a:t>
            </a:r>
            <a:r>
              <a:rPr lang="ru-RU" b="1" dirty="0" err="1" smtClean="0">
                <a:solidFill>
                  <a:schemeClr val="tx1"/>
                </a:solidFill>
              </a:rPr>
              <a:t>грн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</a:rPr>
              <a:t>Виплату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здійснюємо</a:t>
            </a:r>
            <a:r>
              <a:rPr lang="ru-RU" b="1" dirty="0" smtClean="0">
                <a:solidFill>
                  <a:schemeClr val="tx1"/>
                </a:solidFill>
              </a:rPr>
              <a:t> 16.01.2011 так, як </a:t>
            </a:r>
            <a:r>
              <a:rPr lang="ru-RU" b="1" dirty="0" err="1" smtClean="0">
                <a:solidFill>
                  <a:schemeClr val="tx1"/>
                </a:solidFill>
              </a:rPr>
              <a:t>радить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Мінпраці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Нараховуємо</a:t>
            </a:r>
            <a:r>
              <a:rPr lang="ru-RU" b="1" dirty="0" smtClean="0"/>
              <a:t> </a:t>
            </a:r>
            <a:r>
              <a:rPr lang="ru-RU" b="1" dirty="0" err="1" smtClean="0"/>
              <a:t>заробітну</a:t>
            </a:r>
            <a:r>
              <a:rPr lang="ru-RU" b="1" dirty="0" smtClean="0"/>
              <a:t> плату за другу половину </a:t>
            </a:r>
            <a:r>
              <a:rPr lang="ru-RU" b="1" dirty="0" err="1" smtClean="0"/>
              <a:t>місяця</a:t>
            </a:r>
            <a:r>
              <a:rPr lang="ru-RU" b="1" dirty="0" smtClean="0"/>
              <a:t> 31 </a:t>
            </a:r>
            <a:r>
              <a:rPr lang="ru-RU" b="1" dirty="0" err="1" smtClean="0"/>
              <a:t>січня</a:t>
            </a:r>
            <a:r>
              <a:rPr lang="ru-RU" b="1" dirty="0" smtClean="0"/>
              <a:t> за 11 </a:t>
            </a:r>
            <a:r>
              <a:rPr lang="ru-RU" b="1" dirty="0" err="1" smtClean="0"/>
              <a:t>відпрацьованих</a:t>
            </a:r>
            <a:r>
              <a:rPr lang="ru-RU" b="1" dirty="0" smtClean="0"/>
              <a:t> </a:t>
            </a:r>
            <a:r>
              <a:rPr lang="ru-RU" b="1" dirty="0" err="1" smtClean="0"/>
              <a:t>днів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err="1" smtClean="0"/>
              <a:t>Нарахована</a:t>
            </a:r>
            <a:r>
              <a:rPr lang="ru-RU" dirty="0" smtClean="0"/>
              <a:t> </a:t>
            </a:r>
            <a:r>
              <a:rPr lang="ru-RU" dirty="0" err="1" smtClean="0"/>
              <a:t>заробітна</a:t>
            </a:r>
            <a:r>
              <a:rPr lang="ru-RU" dirty="0" smtClean="0"/>
              <a:t> плата за другу половину </a:t>
            </a:r>
            <a:r>
              <a:rPr lang="ru-RU" dirty="0" err="1" smtClean="0"/>
              <a:t>місяця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1000 – 421,05 = 578,95 </a:t>
            </a:r>
            <a:r>
              <a:rPr lang="ru-RU" dirty="0" err="1" smtClean="0"/>
              <a:t>грн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Утримуємо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: 578,95 * 3,6% = 20,84 </a:t>
            </a:r>
            <a:r>
              <a:rPr lang="ru-RU" dirty="0" err="1" smtClean="0"/>
              <a:t>грн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578,95 – 20,84 = 558,11 </a:t>
            </a:r>
            <a:r>
              <a:rPr lang="ru-RU" dirty="0" err="1" smtClean="0"/>
              <a:t>грн</a:t>
            </a:r>
            <a:r>
              <a:rPr lang="ru-RU" dirty="0" smtClean="0"/>
              <a:t>. База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 smtClean="0"/>
              <a:t>податком</a:t>
            </a:r>
            <a:r>
              <a:rPr lang="ru-RU" dirty="0" smtClean="0"/>
              <a:t> на доходи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Податок</a:t>
            </a:r>
            <a:r>
              <a:rPr lang="ru-RU" dirty="0" smtClean="0"/>
              <a:t> на доходи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(</a:t>
            </a:r>
            <a:r>
              <a:rPr lang="ru-RU" dirty="0" err="1" smtClean="0"/>
              <a:t>застосовуємо</a:t>
            </a:r>
            <a:r>
              <a:rPr lang="ru-RU" dirty="0" smtClean="0"/>
              <a:t> </a:t>
            </a:r>
            <a:r>
              <a:rPr lang="ru-RU" dirty="0" err="1" smtClean="0"/>
              <a:t>податкову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пільгу</a:t>
            </a:r>
            <a:r>
              <a:rPr lang="ru-RU" dirty="0" smtClean="0"/>
              <a:t>): (558,11 – 470,5) * 15% = 13,14 </a:t>
            </a:r>
            <a:r>
              <a:rPr lang="ru-RU" dirty="0" err="1" smtClean="0"/>
              <a:t>грн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Нараховуємо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: 578,95 * 36,76% = 212,82 </a:t>
            </a:r>
            <a:r>
              <a:rPr lang="ru-RU" dirty="0" err="1" smtClean="0"/>
              <a:t>грн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Заробітна</a:t>
            </a:r>
            <a:r>
              <a:rPr lang="ru-RU" dirty="0" smtClean="0"/>
              <a:t> плата за другу половину </a:t>
            </a:r>
            <a:r>
              <a:rPr lang="ru-RU" dirty="0" err="1" smtClean="0"/>
              <a:t>місяця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працівник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на руки </a:t>
            </a:r>
            <a:r>
              <a:rPr lang="ru-RU" dirty="0" err="1" smtClean="0"/>
              <a:t>складає</a:t>
            </a:r>
            <a:r>
              <a:rPr lang="ru-RU" dirty="0" smtClean="0"/>
              <a:t> 578,95 – 20,84 (ЄСВ) – 13,14 (ПДФО) = 544,97 </a:t>
            </a:r>
            <a:r>
              <a:rPr lang="ru-RU" dirty="0" err="1" smtClean="0"/>
              <a:t>грн</a:t>
            </a:r>
            <a:r>
              <a:rPr lang="ru-RU" dirty="0" smtClean="0"/>
              <a:t>. </a:t>
            </a:r>
            <a:r>
              <a:rPr lang="ru-RU" dirty="0" err="1" smtClean="0"/>
              <a:t>Виплату</a:t>
            </a:r>
            <a:r>
              <a:rPr lang="ru-RU" dirty="0" smtClean="0"/>
              <a:t> </a:t>
            </a:r>
            <a:r>
              <a:rPr lang="ru-RU" dirty="0" err="1" smtClean="0"/>
              <a:t>здійснюємо</a:t>
            </a:r>
            <a:r>
              <a:rPr lang="ru-RU" dirty="0" smtClean="0"/>
              <a:t> 01.02.2011 так, як </a:t>
            </a:r>
            <a:r>
              <a:rPr lang="ru-RU" dirty="0" err="1" smtClean="0"/>
              <a:t>радить</a:t>
            </a:r>
            <a:r>
              <a:rPr lang="ru-RU" dirty="0" smtClean="0"/>
              <a:t> </a:t>
            </a:r>
            <a:r>
              <a:rPr lang="ru-RU" dirty="0" err="1" smtClean="0"/>
              <a:t>Мінпраці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err="1" smtClean="0"/>
              <a:t>Скільки</a:t>
            </a:r>
            <a:r>
              <a:rPr lang="ru-RU" b="1" dirty="0" smtClean="0"/>
              <a:t> та коли треба </a:t>
            </a:r>
            <a:r>
              <a:rPr lang="ru-RU" b="1" dirty="0" err="1" smtClean="0"/>
              <a:t>сплачувати</a:t>
            </a:r>
            <a:r>
              <a:rPr lang="ru-RU" b="1" dirty="0" smtClean="0"/>
              <a:t> до бюджету?</a:t>
            </a:r>
            <a:endParaRPr lang="ru-RU" dirty="0" smtClean="0"/>
          </a:p>
          <a:p>
            <a:r>
              <a:rPr lang="ru-RU" dirty="0" err="1" smtClean="0"/>
              <a:t>Відповідно</a:t>
            </a:r>
            <a:r>
              <a:rPr lang="ru-RU" dirty="0" smtClean="0"/>
              <a:t> до пп.168.1.2 п.168.1 ст.168 </a:t>
            </a:r>
            <a:r>
              <a:rPr lang="ru-RU" dirty="0" err="1" smtClean="0"/>
              <a:t>Податкового</a:t>
            </a:r>
            <a:r>
              <a:rPr lang="ru-RU" dirty="0" smtClean="0"/>
              <a:t> кодексу: «</a:t>
            </a:r>
            <a:r>
              <a:rPr lang="ru-RU" dirty="0" err="1" smtClean="0"/>
              <a:t>Податок</a:t>
            </a:r>
            <a:r>
              <a:rPr lang="ru-RU" dirty="0" smtClean="0"/>
              <a:t> </a:t>
            </a:r>
            <a:r>
              <a:rPr lang="ru-RU" dirty="0" err="1" smtClean="0"/>
              <a:t>сплачується</a:t>
            </a:r>
            <a:r>
              <a:rPr lang="ru-RU" dirty="0" smtClean="0"/>
              <a:t> (</a:t>
            </a:r>
            <a:r>
              <a:rPr lang="ru-RU" dirty="0" err="1" smtClean="0"/>
              <a:t>перераховується</a:t>
            </a:r>
            <a:r>
              <a:rPr lang="ru-RU" dirty="0" smtClean="0"/>
              <a:t>) до бюджету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оподатковуваного</a:t>
            </a:r>
            <a:r>
              <a:rPr lang="ru-RU" dirty="0" smtClean="0"/>
              <a:t> доходу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платіжним</a:t>
            </a:r>
            <a:r>
              <a:rPr lang="ru-RU" dirty="0" smtClean="0"/>
              <a:t> документом. Банки </a:t>
            </a:r>
            <a:r>
              <a:rPr lang="ru-RU" dirty="0" err="1" smtClean="0"/>
              <a:t>приймають</a:t>
            </a:r>
            <a:r>
              <a:rPr lang="ru-RU" dirty="0" smtClean="0"/>
              <a:t> </a:t>
            </a:r>
            <a:r>
              <a:rPr lang="ru-RU" dirty="0" err="1" smtClean="0"/>
              <a:t>платіжні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на </a:t>
            </a:r>
            <a:r>
              <a:rPr lang="ru-RU" dirty="0" err="1" smtClean="0"/>
              <a:t>виплату</a:t>
            </a:r>
            <a:r>
              <a:rPr lang="ru-RU" dirty="0" smtClean="0"/>
              <a:t> доходу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одночасного</a:t>
            </a:r>
            <a:r>
              <a:rPr lang="ru-RU" dirty="0" smtClean="0"/>
              <a:t> </a:t>
            </a:r>
            <a:r>
              <a:rPr lang="ru-RU" dirty="0" err="1" smtClean="0"/>
              <a:t>подання</a:t>
            </a:r>
            <a:r>
              <a:rPr lang="ru-RU" dirty="0" smtClean="0"/>
              <a:t> </a:t>
            </a:r>
            <a:r>
              <a:rPr lang="ru-RU" dirty="0" err="1" smtClean="0"/>
              <a:t>розрахункового</a:t>
            </a:r>
            <a:r>
              <a:rPr lang="ru-RU" dirty="0" smtClean="0"/>
              <a:t> документа на </a:t>
            </a:r>
            <a:r>
              <a:rPr lang="ru-RU" dirty="0" err="1" smtClean="0"/>
              <a:t>перерахування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податку</a:t>
            </a:r>
            <a:r>
              <a:rPr lang="ru-RU" dirty="0" smtClean="0"/>
              <a:t> до бюджету.»</a:t>
            </a:r>
          </a:p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беручи</a:t>
            </a:r>
            <a:r>
              <a:rPr lang="ru-RU" dirty="0" smtClean="0"/>
              <a:t> до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прикладу, </a:t>
            </a:r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 </a:t>
            </a:r>
            <a:r>
              <a:rPr lang="ru-RU" dirty="0" err="1" smtClean="0"/>
              <a:t>сплатити</a:t>
            </a:r>
            <a:r>
              <a:rPr lang="ru-RU" dirty="0" smtClean="0"/>
              <a:t> до бюджету суму </a:t>
            </a:r>
            <a:r>
              <a:rPr lang="ru-RU" dirty="0" err="1" smtClean="0"/>
              <a:t>податку</a:t>
            </a:r>
            <a:r>
              <a:rPr lang="ru-RU" dirty="0" smtClean="0"/>
              <a:t> на доходи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60,88 </a:t>
            </a:r>
            <a:r>
              <a:rPr lang="ru-RU" dirty="0" err="1" smtClean="0"/>
              <a:t>грн</a:t>
            </a:r>
            <a:r>
              <a:rPr lang="ru-RU" dirty="0" smtClean="0"/>
              <a:t>. – 16.01.2011;</a:t>
            </a:r>
          </a:p>
          <a:p>
            <a:pPr lvl="0"/>
            <a:r>
              <a:rPr lang="ru-RU" dirty="0" smtClean="0"/>
              <a:t>13,14 </a:t>
            </a:r>
            <a:r>
              <a:rPr lang="ru-RU" dirty="0" err="1" smtClean="0"/>
              <a:t>грн</a:t>
            </a:r>
            <a:r>
              <a:rPr lang="ru-RU" dirty="0" smtClean="0"/>
              <a:t>. – 01.02.2011.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 п.4.3.7 «Про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Інструкції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порядок </a:t>
            </a:r>
            <a:r>
              <a:rPr lang="ru-RU" dirty="0" err="1" smtClean="0"/>
              <a:t>нарахування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 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внеску</a:t>
            </a:r>
            <a:r>
              <a:rPr lang="ru-RU" dirty="0" smtClean="0"/>
              <a:t> на </a:t>
            </a:r>
            <a:r>
              <a:rPr lang="ru-RU" dirty="0" err="1" smtClean="0"/>
              <a:t>загальнообов’язкове</a:t>
            </a:r>
            <a:r>
              <a:rPr lang="ru-RU" dirty="0" smtClean="0"/>
              <a:t> </a:t>
            </a:r>
            <a:r>
              <a:rPr lang="ru-RU" dirty="0" err="1" smtClean="0"/>
              <a:t>державне</a:t>
            </a:r>
            <a:r>
              <a:rPr lang="ru-RU" dirty="0" smtClean="0"/>
              <a:t>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» №21-5 </a:t>
            </a:r>
            <a:r>
              <a:rPr lang="ru-RU" dirty="0" err="1" smtClean="0"/>
              <a:t>від</a:t>
            </a:r>
            <a:r>
              <a:rPr lang="ru-RU" dirty="0" smtClean="0"/>
              <a:t> 27.09.2010: «</a:t>
            </a:r>
            <a:r>
              <a:rPr lang="ru-RU" dirty="0" err="1" smtClean="0"/>
              <a:t>Платники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кожної</a:t>
            </a:r>
            <a:r>
              <a:rPr lang="ru-RU" dirty="0" smtClean="0"/>
              <a:t> 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 (доходу, грошового </a:t>
            </a:r>
            <a:r>
              <a:rPr lang="ru-RU" dirty="0" err="1" smtClean="0"/>
              <a:t>забезпечення</a:t>
            </a:r>
            <a:r>
              <a:rPr lang="ru-RU" dirty="0" smtClean="0"/>
              <a:t>), на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(</a:t>
            </a:r>
            <a:r>
              <a:rPr lang="ru-RU" dirty="0" err="1" smtClean="0"/>
              <a:t>якого</a:t>
            </a:r>
            <a:r>
              <a:rPr lang="ru-RU" dirty="0" smtClean="0"/>
              <a:t>) </a:t>
            </a:r>
            <a:r>
              <a:rPr lang="ru-RU" dirty="0" err="1" smtClean="0"/>
              <a:t>нараховується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,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видачею</a:t>
            </a:r>
            <a:r>
              <a:rPr lang="ru-RU" dirty="0" smtClean="0"/>
              <a:t> </a:t>
            </a:r>
            <a:r>
              <a:rPr lang="ru-RU" dirty="0" err="1" smtClean="0"/>
              <a:t>зазначених</a:t>
            </a:r>
            <a:r>
              <a:rPr lang="ru-RU" dirty="0" smtClean="0"/>
              <a:t> </a:t>
            </a:r>
            <a:r>
              <a:rPr lang="ru-RU" dirty="0" err="1" smtClean="0"/>
              <a:t>сум</a:t>
            </a:r>
            <a:r>
              <a:rPr lang="ru-RU" dirty="0" smtClean="0"/>
              <a:t> </a:t>
            </a:r>
            <a:r>
              <a:rPr lang="ru-RU" dirty="0" err="1" smtClean="0"/>
              <a:t>зобов’язані</a:t>
            </a:r>
            <a:r>
              <a:rPr lang="ru-RU" dirty="0" smtClean="0"/>
              <a:t> </a:t>
            </a:r>
            <a:r>
              <a:rPr lang="ru-RU" dirty="0" err="1" smtClean="0"/>
              <a:t>сплачувати</a:t>
            </a:r>
            <a:r>
              <a:rPr lang="ru-RU" dirty="0" smtClean="0"/>
              <a:t> </a:t>
            </a:r>
            <a:r>
              <a:rPr lang="ru-RU" dirty="0" err="1" smtClean="0"/>
              <a:t>нарахований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розмірі</a:t>
            </a:r>
            <a:r>
              <a:rPr lang="ru-RU" dirty="0" smtClean="0"/>
              <a:t>, </a:t>
            </a:r>
            <a:r>
              <a:rPr lang="ru-RU" dirty="0" err="1" smtClean="0"/>
              <a:t>встановленому</a:t>
            </a:r>
            <a:r>
              <a:rPr lang="ru-RU" dirty="0" smtClean="0"/>
              <a:t> для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платників</a:t>
            </a:r>
            <a:r>
              <a:rPr lang="ru-RU" dirty="0" smtClean="0"/>
              <a:t> (</a:t>
            </a:r>
            <a:r>
              <a:rPr lang="ru-RU" dirty="0" err="1" smtClean="0"/>
              <a:t>авансові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).»</a:t>
            </a:r>
          </a:p>
          <a:p>
            <a:r>
              <a:rPr lang="ru-RU" u="sng" dirty="0" smtClean="0"/>
              <a:t>У </a:t>
            </a:r>
            <a:r>
              <a:rPr lang="ru-RU" u="sng" dirty="0" err="1" smtClean="0"/>
              <a:t>зазначеному</a:t>
            </a:r>
            <a:r>
              <a:rPr lang="ru-RU" u="sng" dirty="0" smtClean="0"/>
              <a:t> </a:t>
            </a:r>
            <a:r>
              <a:rPr lang="ru-RU" u="sng" dirty="0" err="1" smtClean="0"/>
              <a:t>пункті</a:t>
            </a:r>
            <a:r>
              <a:rPr lang="ru-RU" u="sng" dirty="0" smtClean="0"/>
              <a:t> написано «</a:t>
            </a:r>
            <a:r>
              <a:rPr lang="ru-RU" u="sng" dirty="0" err="1" smtClean="0"/>
              <a:t>нарахований</a:t>
            </a:r>
            <a:r>
              <a:rPr lang="ru-RU" u="sng" dirty="0" smtClean="0"/>
              <a:t>». </a:t>
            </a:r>
            <a:r>
              <a:rPr lang="ru-RU" u="sng" dirty="0" err="1" smtClean="0"/>
              <a:t>Отже</a:t>
            </a:r>
            <a:r>
              <a:rPr lang="ru-RU" u="sng" dirty="0" smtClean="0"/>
              <a:t>, </a:t>
            </a:r>
            <a:r>
              <a:rPr lang="ru-RU" u="sng" dirty="0" err="1" smtClean="0"/>
              <a:t>можна</a:t>
            </a:r>
            <a:r>
              <a:rPr lang="ru-RU" u="sng" dirty="0" smtClean="0"/>
              <a:t> </a:t>
            </a:r>
            <a:r>
              <a:rPr lang="ru-RU" u="sng" dirty="0" err="1" smtClean="0"/>
              <a:t>зробити</a:t>
            </a:r>
            <a:r>
              <a:rPr lang="ru-RU" u="sng" dirty="0" smtClean="0"/>
              <a:t> </a:t>
            </a:r>
            <a:r>
              <a:rPr lang="ru-RU" u="sng" dirty="0" err="1" smtClean="0"/>
              <a:t>висновок</a:t>
            </a:r>
            <a:r>
              <a:rPr lang="ru-RU" u="sng" dirty="0" smtClean="0"/>
              <a:t>, </a:t>
            </a:r>
            <a:r>
              <a:rPr lang="ru-RU" u="sng" dirty="0" err="1" smtClean="0"/>
              <a:t>беручі</a:t>
            </a:r>
            <a:r>
              <a:rPr lang="ru-RU" u="sng" dirty="0" smtClean="0"/>
              <a:t> до </a:t>
            </a:r>
            <a:r>
              <a:rPr lang="ru-RU" u="sng" dirty="0" err="1" smtClean="0"/>
              <a:t>уваги</a:t>
            </a:r>
            <a:r>
              <a:rPr lang="ru-RU" u="sng" dirty="0" smtClean="0"/>
              <a:t> </a:t>
            </a:r>
            <a:r>
              <a:rPr lang="ru-RU" u="sng" dirty="0" err="1" smtClean="0"/>
              <a:t>дані</a:t>
            </a:r>
            <a:r>
              <a:rPr lang="ru-RU" u="sng" dirty="0" smtClean="0"/>
              <a:t> </a:t>
            </a:r>
            <a:r>
              <a:rPr lang="ru-RU" u="sng" dirty="0" err="1" smtClean="0"/>
              <a:t>нашого</a:t>
            </a:r>
            <a:r>
              <a:rPr lang="ru-RU" u="sng" dirty="0" smtClean="0"/>
              <a:t> прикладу, </a:t>
            </a:r>
            <a:r>
              <a:rPr lang="ru-RU" u="sng" dirty="0" err="1" smtClean="0"/>
              <a:t>що</a:t>
            </a:r>
            <a:r>
              <a:rPr lang="ru-RU" u="sng" dirty="0" smtClean="0"/>
              <a:t> </a:t>
            </a:r>
            <a:r>
              <a:rPr lang="ru-RU" u="sng" dirty="0" err="1" smtClean="0"/>
              <a:t>роботодавець</a:t>
            </a:r>
            <a:r>
              <a:rPr lang="ru-RU" u="sng" dirty="0" smtClean="0"/>
              <a:t> </a:t>
            </a:r>
            <a:r>
              <a:rPr lang="ru-RU" u="sng" dirty="0" err="1" smtClean="0"/>
              <a:t>має</a:t>
            </a:r>
            <a:r>
              <a:rPr lang="ru-RU" u="sng" dirty="0" smtClean="0"/>
              <a:t> </a:t>
            </a:r>
            <a:r>
              <a:rPr lang="ru-RU" u="sng" dirty="0" err="1" smtClean="0"/>
              <a:t>сплатити</a:t>
            </a:r>
            <a:r>
              <a:rPr lang="ru-RU" u="sng" dirty="0" smtClean="0"/>
              <a:t> до бюджету </a:t>
            </a:r>
            <a:r>
              <a:rPr lang="ru-RU" u="sng" dirty="0" err="1" smtClean="0"/>
              <a:t>суми</a:t>
            </a:r>
            <a:r>
              <a:rPr lang="ru-RU" u="sng" dirty="0" smtClean="0"/>
              <a:t> </a:t>
            </a:r>
            <a:r>
              <a:rPr lang="ru-RU" u="sng" dirty="0" err="1" smtClean="0"/>
              <a:t>єдиного</a:t>
            </a:r>
            <a:r>
              <a:rPr lang="ru-RU" u="sng" dirty="0" smtClean="0"/>
              <a:t> </a:t>
            </a:r>
            <a:r>
              <a:rPr lang="ru-RU" u="sng" dirty="0" err="1" smtClean="0"/>
              <a:t>соціального</a:t>
            </a:r>
            <a:r>
              <a:rPr lang="ru-RU" u="sng" dirty="0" smtClean="0"/>
              <a:t> </a:t>
            </a:r>
            <a:r>
              <a:rPr lang="ru-RU" u="sng" dirty="0" err="1" smtClean="0"/>
              <a:t>внеску</a:t>
            </a:r>
            <a:r>
              <a:rPr lang="ru-RU" u="sng" dirty="0" smtClean="0"/>
              <a:t>:</a:t>
            </a:r>
            <a:endParaRPr lang="ru-RU" dirty="0" smtClean="0"/>
          </a:p>
          <a:p>
            <a:pPr lvl="0"/>
            <a:r>
              <a:rPr lang="ru-RU" u="sng" dirty="0" smtClean="0"/>
              <a:t>154,78 – 16.01.2011;</a:t>
            </a:r>
            <a:endParaRPr lang="ru-RU" dirty="0" smtClean="0"/>
          </a:p>
          <a:p>
            <a:pPr lvl="0"/>
            <a:r>
              <a:rPr lang="ru-RU" u="sng" dirty="0" smtClean="0"/>
              <a:t>212,82 – 01.02.2011;</a:t>
            </a:r>
            <a:endParaRPr lang="ru-RU" dirty="0" smtClean="0"/>
          </a:p>
          <a:p>
            <a:pPr lvl="0"/>
            <a:r>
              <a:rPr lang="ru-RU" u="sng" dirty="0" smtClean="0"/>
              <a:t>15,16 + 20,84 – 01.02.2011.</a:t>
            </a:r>
            <a:endParaRPr lang="ru-RU" dirty="0" smtClean="0"/>
          </a:p>
          <a:p>
            <a:r>
              <a:rPr lang="ru-RU" u="sng" dirty="0" err="1" smtClean="0"/>
              <a:t>Проте</a:t>
            </a:r>
            <a:r>
              <a:rPr lang="ru-RU" u="sng" dirty="0" smtClean="0"/>
              <a:t>, для </a:t>
            </a:r>
            <a:r>
              <a:rPr lang="ru-RU" u="sng" dirty="0" err="1" smtClean="0"/>
              <a:t>дуже</a:t>
            </a:r>
            <a:r>
              <a:rPr lang="ru-RU" u="sng" dirty="0" smtClean="0"/>
              <a:t> </a:t>
            </a:r>
            <a:r>
              <a:rPr lang="ru-RU" u="sng" dirty="0" err="1" smtClean="0"/>
              <a:t>обачливих</a:t>
            </a:r>
            <a:r>
              <a:rPr lang="ru-RU" u="sng" dirty="0" smtClean="0"/>
              <a:t> </a:t>
            </a:r>
            <a:r>
              <a:rPr lang="ru-RU" u="sng" dirty="0" err="1" smtClean="0"/>
              <a:t>бухгалтерів</a:t>
            </a:r>
            <a:r>
              <a:rPr lang="ru-RU" u="sng" dirty="0" smtClean="0"/>
              <a:t>, </a:t>
            </a:r>
            <a:r>
              <a:rPr lang="ru-RU" u="sng" dirty="0" err="1" smtClean="0"/>
              <a:t>можна</a:t>
            </a:r>
            <a:r>
              <a:rPr lang="ru-RU" u="sng" dirty="0" smtClean="0"/>
              <a:t> </a:t>
            </a:r>
            <a:r>
              <a:rPr lang="ru-RU" u="sng" dirty="0" err="1" smtClean="0"/>
              <a:t>застосовувати</a:t>
            </a:r>
            <a:r>
              <a:rPr lang="ru-RU" u="sng" dirty="0" smtClean="0"/>
              <a:t> </a:t>
            </a:r>
            <a:r>
              <a:rPr lang="ru-RU" u="sng" dirty="0" err="1" smtClean="0"/>
              <a:t>наступний</a:t>
            </a:r>
            <a:r>
              <a:rPr lang="ru-RU" u="sng" dirty="0" smtClean="0"/>
              <a:t> </a:t>
            </a:r>
            <a:r>
              <a:rPr lang="ru-RU" u="sng" dirty="0" err="1" smtClean="0"/>
              <a:t>варіант</a:t>
            </a:r>
            <a:r>
              <a:rPr lang="ru-RU" u="sng" dirty="0" smtClean="0"/>
              <a:t>:</a:t>
            </a:r>
            <a:endParaRPr lang="ru-RU" dirty="0" smtClean="0"/>
          </a:p>
          <a:p>
            <a:pPr lvl="0"/>
            <a:r>
              <a:rPr lang="ru-RU" u="sng" dirty="0" smtClean="0"/>
              <a:t>154,78 – 16.01.2011;</a:t>
            </a:r>
            <a:endParaRPr lang="ru-RU" dirty="0" smtClean="0"/>
          </a:p>
          <a:p>
            <a:pPr lvl="0"/>
            <a:r>
              <a:rPr lang="ru-RU" u="sng" dirty="0" smtClean="0"/>
              <a:t>15,16 – 16.01.2011;</a:t>
            </a:r>
            <a:endParaRPr lang="ru-RU" dirty="0" smtClean="0"/>
          </a:p>
          <a:p>
            <a:pPr lvl="0"/>
            <a:r>
              <a:rPr lang="ru-RU" u="sng" dirty="0" smtClean="0"/>
              <a:t>212,82 – 01.02.2011;</a:t>
            </a:r>
            <a:endParaRPr lang="ru-RU" dirty="0" smtClean="0"/>
          </a:p>
          <a:p>
            <a:pPr lvl="0"/>
            <a:r>
              <a:rPr lang="ru-RU" u="sng" dirty="0" smtClean="0"/>
              <a:t>20,84 – 01.02.2011.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331</Words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ИМ</cp:lastModifiedBy>
  <cp:revision>1</cp:revision>
  <dcterms:modified xsi:type="dcterms:W3CDTF">2012-01-12T07:48:27Z</dcterms:modified>
</cp:coreProperties>
</file>