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19.01.2012</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19.01.2012</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19.01.2012</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19.01.2012</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19.01.2012</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19.01.2012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19.01.2012</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19.01.2012</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19.01.2012</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19.01.2012</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57158" y="428604"/>
            <a:ext cx="8501122" cy="6215106"/>
          </a:xfrm>
        </p:spPr>
        <p:txBody>
          <a:bodyPr>
            <a:normAutofit fontScale="70000" lnSpcReduction="20000"/>
          </a:bodyPr>
          <a:lstStyle/>
          <a:p>
            <a:r>
              <a:rPr lang="uk-UA" b="1" dirty="0" smtClean="0"/>
              <a:t>Лекція 3. </a:t>
            </a:r>
            <a:endParaRPr lang="ru-RU" dirty="0" smtClean="0"/>
          </a:p>
          <a:p>
            <a:r>
              <a:rPr lang="uk-UA" b="1" dirty="0" smtClean="0"/>
              <a:t> Тема: </a:t>
            </a:r>
            <a:r>
              <a:rPr lang="uk-UA" u="sng" dirty="0" smtClean="0"/>
              <a:t>Програма « 1С Підприємство». Основні компоненти</a:t>
            </a:r>
            <a:endParaRPr lang="ru-RU" dirty="0" smtClean="0"/>
          </a:p>
          <a:p>
            <a:r>
              <a:rPr lang="uk-UA" b="1" dirty="0" smtClean="0"/>
              <a:t>План лекції.</a:t>
            </a:r>
            <a:endParaRPr lang="ru-RU" dirty="0" smtClean="0"/>
          </a:p>
          <a:p>
            <a:pPr lvl="0"/>
            <a:r>
              <a:rPr lang="uk-UA" dirty="0" smtClean="0"/>
              <a:t>Програма "1С Підприємство" фірми "1С". </a:t>
            </a:r>
            <a:endParaRPr lang="ru-RU" dirty="0" smtClean="0"/>
          </a:p>
          <a:p>
            <a:pPr lvl="0"/>
            <a:r>
              <a:rPr lang="uk-UA" dirty="0" smtClean="0"/>
              <a:t>Інформація про фірму «1С» й її програмних продуктах.</a:t>
            </a:r>
            <a:endParaRPr lang="ru-RU" dirty="0" smtClean="0"/>
          </a:p>
          <a:p>
            <a:r>
              <a:rPr lang="uk-UA" dirty="0" smtClean="0"/>
              <a:t>Фірма «1С» заснована в 1991 році в м. Москві на базі кафедри обчислювальної техніки Фінансово-економічного інституту. Її спеціалізація - поширення, підтримка й розробка комп'ютерних програм і баз даних ділового й домашнього призначення. По даним численних опитувань фірма посідає перше місце серед програмного забезпечення  комп'ютерної індустрії СНД.  Кількість зареєстрованих користувачів продуктів  "1С" перевищує 200 000. Фірма поставляє повний спектр програм масової орієнтації для офісу та дому, що нараховує більше 1500 найменувань. Найбільш відомими розробками є: "1С:Бухгалтерія", самий продаваний у СНД програмний продукт, а також "1С:Торгівля й склад", "1С:Зарплата й кадри", "1С: Гроші", серія навчальних програм "1С: Репетитор", гри й ін.</a:t>
            </a:r>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fontScale="77500" lnSpcReduction="20000"/>
          </a:bodyPr>
          <a:lstStyle/>
          <a:p>
            <a:pPr lvl="0"/>
            <a:r>
              <a:rPr lang="uk-UA" dirty="0" smtClean="0"/>
              <a:t>Програма «1С:Підприємство».</a:t>
            </a:r>
            <a:endParaRPr lang="ru-RU" dirty="0" smtClean="0"/>
          </a:p>
          <a:p>
            <a:r>
              <a:rPr lang="uk-UA" dirty="0" smtClean="0"/>
              <a:t>Програма "1С:Підприємство" є універсальною системою автоматизації обліку діяльності підприємства. За рахунок своєї універсальності вона може бути використана для автоматизації різних ділянок економічної діяльності підприємства: облік товарних і матеріальних засобів, взаєморозрахунків з контрагентами, розрахунку заробітної плати, розрахунку амортизації основних засобів, бухгалтерського обліку по будь-яких розділах.</a:t>
            </a:r>
            <a:endParaRPr lang="ru-RU" dirty="0" smtClean="0"/>
          </a:p>
          <a:p>
            <a:r>
              <a:rPr lang="uk-UA" i="1" dirty="0" smtClean="0"/>
              <a:t>По класифікації КСБУ(класифікатор системи бухгалтерського обліку)</a:t>
            </a:r>
            <a:r>
              <a:rPr lang="uk-UA" dirty="0" smtClean="0"/>
              <a:t> ця програма належить до категорії </a:t>
            </a:r>
            <a:r>
              <a:rPr lang="uk-UA" i="1" dirty="0" smtClean="0"/>
              <a:t>бухгалтерських конструкторів, а також комплексних бухгалтерських систем</a:t>
            </a:r>
            <a:r>
              <a:rPr lang="uk-UA" dirty="0" smtClean="0"/>
              <a:t>. </a:t>
            </a:r>
            <a:r>
              <a:rPr lang="uk-UA" i="1" dirty="0" smtClean="0"/>
              <a:t>По складу функцій системи керування</a:t>
            </a:r>
            <a:r>
              <a:rPr lang="uk-UA" dirty="0" smtClean="0"/>
              <a:t> її можна віднести до класу </a:t>
            </a:r>
            <a:r>
              <a:rPr lang="uk-UA" b="1" i="1" dirty="0" smtClean="0"/>
              <a:t>інформаційних систем підприємства</a:t>
            </a:r>
            <a:r>
              <a:rPr lang="uk-UA" dirty="0" smtClean="0"/>
              <a:t>. </a:t>
            </a:r>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fontScale="62500" lnSpcReduction="20000"/>
          </a:bodyPr>
          <a:lstStyle/>
          <a:p>
            <a:r>
              <a:rPr lang="uk-UA" dirty="0" smtClean="0"/>
              <a:t>Програму "1С: Підприємство" можна назвати бестселером бухгалтерських програм СНД. Історія її створення й розвитку служить яскравою ілюстрацією зміни інформаційних технологій комп'ютерного бухгалтерського обліку: від найпростішого АРМ, до створення розвинутого КСБУ масштабу середнього підприємства, що відповідає вимогам національних стандартів в області бухгалтерського обліку й аудиту.</a:t>
            </a:r>
            <a:endParaRPr lang="ru-RU" dirty="0" smtClean="0"/>
          </a:p>
          <a:p>
            <a:r>
              <a:rPr lang="uk-UA" dirty="0" smtClean="0"/>
              <a:t>За останні кілька років було  розроблено кілька нових версій програми. Досить довго бухгалтери використовували версію "1С:Бухгалтерія 6.0". Наступні версії (7.5 й 7.7) дозволили використовувати численні документи для автоматичного формування проводок. Версія 7.7 називається  </a:t>
            </a:r>
            <a:r>
              <a:rPr lang="uk-UA" i="1" dirty="0" smtClean="0"/>
              <a:t>"1С: Підприємство"</a:t>
            </a:r>
            <a:r>
              <a:rPr lang="uk-UA" dirty="0" smtClean="0"/>
              <a:t>, тому що вона об'єднала кілька модулів-програм: </a:t>
            </a:r>
            <a:r>
              <a:rPr lang="uk-UA" i="1" dirty="0" smtClean="0"/>
              <a:t>БУХГАЛТЕРІЯ, ТОРГІВЛЯ Й СКЛАД, ЗАРПЛАТА ТА КАДРИ</a:t>
            </a:r>
            <a:r>
              <a:rPr lang="uk-UA" dirty="0" smtClean="0"/>
              <a:t>. Із цими модулями  можна працювати як окремо так і спільно. У цій версії є кілька редакцій (так званих "релізів") - 3.7, 4.0, 4.2. Відмінності між редакціями незначні: у нових версіях виправляються недоліки попередніх версій, поліпшуються й додаються  нові форми документів. Редакція 4.2. перетерпіла істотні зміни, пов'язані з переходом на Новий план рахунків. Зараз з'явилась версія 8.0, що працює в середовищі Windows XP.</a:t>
            </a: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fontScale="85000" lnSpcReduction="20000"/>
          </a:bodyPr>
          <a:lstStyle/>
          <a:p>
            <a:r>
              <a:rPr lang="uk-UA" dirty="0" smtClean="0"/>
              <a:t>Умови поширення програми.</a:t>
            </a:r>
            <a:r>
              <a:rPr lang="uk-UA" b="1" dirty="0" smtClean="0"/>
              <a:t> </a:t>
            </a:r>
            <a:r>
              <a:rPr lang="uk-UA" dirty="0" smtClean="0"/>
              <a:t>Франчайзингові фірми. Франчайзинг - наділення фірми посередника рядом авторських прав, що дозволяють цим фірмам установлювати програми й виконувати підтримку, здійснювати внесення змін і розробку нових функцій.</a:t>
            </a:r>
            <a:endParaRPr lang="ru-RU" dirty="0" smtClean="0"/>
          </a:p>
          <a:p>
            <a:r>
              <a:rPr lang="uk-UA" dirty="0" smtClean="0"/>
              <a:t>  Комплектність поставки програми </a:t>
            </a:r>
            <a:endParaRPr lang="ru-RU" dirty="0" smtClean="0"/>
          </a:p>
          <a:p>
            <a:r>
              <a:rPr lang="uk-UA" dirty="0" smtClean="0"/>
              <a:t>9-ть дискет з інсталяцією програми (установка програми на комп'ютер);</a:t>
            </a:r>
            <a:endParaRPr lang="ru-RU" dirty="0" smtClean="0"/>
          </a:p>
          <a:p>
            <a:r>
              <a:rPr lang="uk-UA" dirty="0" smtClean="0"/>
              <a:t>Комплект документації (Керівництво користувача, опис настроювання програми, опис мови 1С);</a:t>
            </a:r>
            <a:endParaRPr lang="ru-RU" dirty="0" smtClean="0"/>
          </a:p>
          <a:p>
            <a:r>
              <a:rPr lang="uk-UA" dirty="0" smtClean="0"/>
              <a:t>Сертифікат на право використання (ліцензія);</a:t>
            </a:r>
            <a:endParaRPr lang="ru-RU" dirty="0" smtClean="0"/>
          </a:p>
          <a:p>
            <a:r>
              <a:rPr lang="uk-UA" dirty="0" smtClean="0"/>
              <a:t>Ключ захисту від копіювання.</a:t>
            </a:r>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fontScale="77500" lnSpcReduction="20000"/>
          </a:bodyPr>
          <a:lstStyle/>
          <a:p>
            <a:pPr lvl="0"/>
            <a:r>
              <a:rPr lang="uk-UA" dirty="0" smtClean="0"/>
              <a:t>Компонентна структура програми.</a:t>
            </a:r>
            <a:endParaRPr lang="ru-RU" dirty="0" smtClean="0"/>
          </a:p>
          <a:p>
            <a:r>
              <a:rPr lang="uk-UA" dirty="0" smtClean="0"/>
              <a:t>Система "1С: Підприємство" має компонентну структуру. Частина можливостей, надаваних системою для рішення завдань автоматизації, є базовими, тобто підтримуються в будь-якому варіанті поставки системи (наприклад, механізми підтримки довідників і документів). Інші можливості реалізуються компонентами системи. Таким чином, склад установлених компонентів визначає функціональні можливості системи.</a:t>
            </a:r>
            <a:endParaRPr lang="ru-RU" dirty="0" smtClean="0"/>
          </a:p>
          <a:p>
            <a:r>
              <a:rPr lang="uk-UA" dirty="0" smtClean="0"/>
              <a:t>Усього існує три компоненти: "Бухгалтерський облік", "Оперативний облік", "Розрахунок". Кожен компонент розширює можливості системи своїми механізмами обробки інформації. Вони мають досить чітку спрямованість, що визначає вибір складу необхідних компонентів, для створення конкретної конфігурації.</a:t>
            </a:r>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fontScale="62500" lnSpcReduction="20000"/>
          </a:bodyPr>
          <a:lstStyle/>
          <a:p>
            <a:r>
              <a:rPr lang="uk-UA" dirty="0" smtClean="0"/>
              <a:t>А)  «1С Бухгалтерія». Функціональні можливості модуля. Дозволяє здійснювати бухгалтерський облік на підставі різних планів рахунків; ведеться кількісний, синтетичний і валютний облік, автоматично ведуться проводки документів і рознесення даних по рахунках; можна одержувати бухгалтерську звітність за будь-які проміжки часу в різних розрізах. </a:t>
            </a:r>
            <a:endParaRPr lang="ru-RU" dirty="0" smtClean="0"/>
          </a:p>
          <a:p>
            <a:r>
              <a:rPr lang="uk-UA" dirty="0" smtClean="0"/>
              <a:t>Б)  «1С Склад-Торгівля». Функціональні можливості модуля. Дозволяє здійснювати прихід  товарів на склади фірми, рух усередині фірми й реалізація на сторону. Ведеться облік взаєморозрахунків із клієнтами, залишки товарів на складах на сучасний момент й обороти товарів а також облік руху товарів. Можуть здійснюватися функції реалізації («Магазин»)..</a:t>
            </a:r>
            <a:endParaRPr lang="ru-RU" dirty="0" smtClean="0"/>
          </a:p>
          <a:p>
            <a:r>
              <a:rPr lang="uk-UA" dirty="0" smtClean="0"/>
              <a:t>В) «1С Розрахунок». Функціональні можливості модуля. Дозволяє вести різні види розрахунків (розрахунок заробітної плати, амортизації ОЗ, дивідендів, калькуляцій і т.д.)  У розрахунку ЗП розрахунок ведеться по різних графіках змінності й з  урахуванням різних категорій працівників.</a:t>
            </a:r>
            <a:endParaRPr lang="ru-RU" dirty="0" smtClean="0"/>
          </a:p>
          <a:p>
            <a:r>
              <a:rPr lang="uk-UA" dirty="0" smtClean="0"/>
              <a:t> </a:t>
            </a:r>
            <a:endParaRPr lang="ru-RU" dirty="0" smtClean="0"/>
          </a:p>
          <a:p>
            <a:r>
              <a:rPr lang="uk-UA" dirty="0" smtClean="0"/>
              <a:t>Монопольний і мережний варіанти поставки. </a:t>
            </a:r>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fontScale="70000" lnSpcReduction="20000"/>
          </a:bodyPr>
          <a:lstStyle/>
          <a:p>
            <a:pPr lvl="0" algn="ctr"/>
            <a:r>
              <a:rPr lang="uk-UA" sz="3400" b="1" dirty="0" err="1" smtClean="0"/>
              <a:t>Конфігурованість</a:t>
            </a:r>
            <a:r>
              <a:rPr lang="uk-UA" sz="3400" b="1" dirty="0" smtClean="0"/>
              <a:t> системи. </a:t>
            </a:r>
            <a:endParaRPr lang="ru-RU" sz="3400" b="1" dirty="0" smtClean="0"/>
          </a:p>
          <a:p>
            <a:r>
              <a:rPr lang="uk-UA" dirty="0" smtClean="0"/>
              <a:t>Основною особливістю системи "1С: Підприємство" є її </a:t>
            </a:r>
            <a:r>
              <a:rPr lang="uk-UA" dirty="0" err="1" smtClean="0"/>
              <a:t>конфігурованість</a:t>
            </a:r>
            <a:r>
              <a:rPr lang="uk-UA" dirty="0" smtClean="0"/>
              <a:t>. Система являє собою сукупність механізмів, призначених для  маніпулювання різними типами об'єктів предметної області. Конкретний набір об'єктів, структури інформаційних масивів, алгоритми обробки інформації визначає конкретна конфігурація. Разом з конфігурацією система виступає в якості вже готового до використання програмного продукту, орієнтованого на певні типи підприємств і класи розв'язуваних завдань.</a:t>
            </a:r>
            <a:endParaRPr lang="ru-RU" dirty="0" smtClean="0"/>
          </a:p>
          <a:p>
            <a:r>
              <a:rPr lang="uk-UA" dirty="0" smtClean="0"/>
              <a:t>Конфігурація створюється засобами системи. Конфігурація звичайно поставляється фірмою в якості типової для конкретної області застосування, але може бути змінена, доповнена користувачем системи або розроблена заново.</a:t>
            </a:r>
            <a:endParaRPr lang="ru-RU" dirty="0" smtClean="0"/>
          </a:p>
          <a:p>
            <a:r>
              <a:rPr lang="uk-UA" dirty="0" smtClean="0"/>
              <a:t>Типова конфігурація</a:t>
            </a:r>
            <a:r>
              <a:rPr lang="uk-UA" b="1" dirty="0" smtClean="0"/>
              <a:t> - </a:t>
            </a:r>
            <a:r>
              <a:rPr lang="uk-UA" dirty="0" smtClean="0"/>
              <a:t>це відкрита частина програми, у яку фірма 1С дозволяє вносити зміни, без порушення авторських прав.</a:t>
            </a: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fontScale="85000" lnSpcReduction="10000"/>
          </a:bodyPr>
          <a:lstStyle/>
          <a:p>
            <a:r>
              <a:rPr lang="uk-UA" dirty="0" smtClean="0"/>
              <a:t>А) Типова конфігурація «Бухгалтерський облік». Виконується на модулі "1С Бухгалтерія". До складу входить «План рахунків» який можна доповнювати субрахунками. Довідкова система, де відбивається вся структура підприємства. Як приклад довідники (співробітників, контрагентів, підрозділів і т.д.) Також входять документи що дозволяють здійснювати всі бухгалтерські операції (документи рахунків, вимога в банк, платіжне доручення, виписка з банку, рахунок-фактура й т.д.) Основними звітними відомостями є Оборотно-сальдова відомість. Призначення. Відомість по зведених проводках. Аналіз рахунків. Фінансові звіти.</a:t>
            </a:r>
            <a:endParaRPr lang="ru-RU"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fontScale="77500" lnSpcReduction="20000"/>
          </a:bodyPr>
          <a:lstStyle/>
          <a:p>
            <a:r>
              <a:rPr lang="uk-UA" dirty="0" smtClean="0"/>
              <a:t>Б) Типова конфігурація «Торгівля - Склад». Виконується на модулі "1С Торгівля-Склад". До складу входить довідкова система, де відбивається номенклатура товару і його зберігання на складах (довідник товарів, клієнтів і складів). Документи приходу й реалізації (прибуткова накладна , </a:t>
            </a:r>
            <a:r>
              <a:rPr lang="uk-UA" dirty="0" err="1" smtClean="0"/>
              <a:t>накладна</a:t>
            </a:r>
            <a:r>
              <a:rPr lang="uk-UA" dirty="0" smtClean="0"/>
              <a:t> на переміщення й видаткову накладну). Основні звітні відомості Залишки товарів на складах, Рух товарів, Обороти товарів а також податкова звітність (податкова накладна).</a:t>
            </a:r>
            <a:endParaRPr lang="ru-RU" dirty="0" smtClean="0"/>
          </a:p>
          <a:p>
            <a:r>
              <a:rPr lang="uk-UA" dirty="0" smtClean="0"/>
              <a:t>В) Типова конфігурація «Розрахунок зарплати й кадровий облік». Виконується на модулі "1С Розрахунок". Довідники  співробітників і підрозділів а також штатний розклад. Документи          нарахування ЗП, лікарняних, відпускних. Звіти по ЗП, Форма 8 ДР,              відрахування у фонд зайнятості, соцстрах і т.д. </a:t>
            </a:r>
            <a:endParaRPr lang="ru-RU" dirty="0" smtClean="0"/>
          </a:p>
          <a:p>
            <a:r>
              <a:rPr lang="uk-UA" dirty="0" smtClean="0"/>
              <a:t>Г) Комплексні конфігурації «</a:t>
            </a:r>
            <a:r>
              <a:rPr lang="uk-UA" dirty="0" err="1" smtClean="0"/>
              <a:t>Бухгалтерія+Склад</a:t>
            </a:r>
            <a:r>
              <a:rPr lang="uk-UA" dirty="0" smtClean="0"/>
              <a:t>», «</a:t>
            </a:r>
            <a:r>
              <a:rPr lang="uk-UA" dirty="0" err="1" smtClean="0"/>
              <a:t>Бухгалтерія+ЗП</a:t>
            </a:r>
            <a:r>
              <a:rPr lang="uk-UA" dirty="0" smtClean="0"/>
              <a:t>», «</a:t>
            </a:r>
            <a:r>
              <a:rPr lang="uk-UA" dirty="0" err="1" smtClean="0"/>
              <a:t>Бухгалтерія+Склад+ЗП</a:t>
            </a:r>
            <a:r>
              <a:rPr lang="uk-UA" dirty="0" smtClean="0"/>
              <a:t>». </a:t>
            </a:r>
            <a:endParaRPr lang="ru-RU"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4F4F4"/>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TotalTime>
  <Words>1128</Words>
  <PresentationFormat>Экран (4:3)</PresentationFormat>
  <Paragraphs>33</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Яркая</vt:lpstr>
      <vt:lpstr>Слайд 1</vt:lpstr>
      <vt:lpstr>Слайд 2</vt:lpstr>
      <vt:lpstr>Слайд 3</vt:lpstr>
      <vt:lpstr>Слайд 4</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ИМ</cp:lastModifiedBy>
  <cp:revision>2</cp:revision>
  <dcterms:modified xsi:type="dcterms:W3CDTF">2012-01-19T06:51:44Z</dcterms:modified>
</cp:coreProperties>
</file>