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85800" y="1143000"/>
            <a:ext cx="7772400" cy="4572000"/>
            <a:chOff x="1371600" y="1143000"/>
            <a:chExt cx="7772400" cy="5715000"/>
          </a:xfrm>
          <a:effectLst>
            <a:reflection blurRad="6350" stA="50000" endA="300" endPos="15500" dist="50800" dir="5400000" sy="-100000" algn="bl" rotWithShape="0"/>
          </a:effectLst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1"/>
            <a:ext cx="6400800" cy="192405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9737"/>
            <a:ext cx="6400800" cy="152286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2286000" y="3794763"/>
            <a:ext cx="45720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143000"/>
            <a:ext cx="7772400" cy="5715000"/>
            <a:chOff x="1371600" y="1143000"/>
            <a:chExt cx="7772400" cy="5715000"/>
          </a:xfrm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28801"/>
            <a:ext cx="6553200" cy="45447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81600" y="6574536"/>
            <a:ext cx="2133600" cy="27432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74536"/>
            <a:ext cx="289560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 flipV="1">
            <a:off x="836676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940146" y="3428206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9296" y="152400"/>
            <a:ext cx="734704" cy="5851525"/>
          </a:xfrm>
        </p:spPr>
        <p:txBody>
          <a:bodyPr vert="eaVert" anchor="t" anchorCtr="0"/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1143000"/>
            <a:ext cx="7772400" cy="2743200"/>
            <a:chOff x="0" y="1143000"/>
            <a:chExt cx="7772400" cy="2743200"/>
          </a:xfrm>
        </p:grpSpPr>
        <p:sp>
          <p:nvSpPr>
            <p:cNvPr id="9" name="Rectangle 8"/>
            <p:cNvSpPr/>
            <p:nvPr/>
          </p:nvSpPr>
          <p:spPr>
            <a:xfrm>
              <a:off x="0" y="1143000"/>
              <a:ext cx="7772400" cy="2743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371600"/>
              <a:ext cx="7543800" cy="2286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1600200"/>
              <a:ext cx="7315200" cy="1828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68580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none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56848"/>
            <a:ext cx="6858000" cy="64008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>
              <a:buNone/>
              <a:defRPr sz="16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0" y="6574536"/>
            <a:ext cx="2133600" cy="27432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574536"/>
            <a:ext cx="289560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536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6288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6288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2103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2103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2071048" y="2548267"/>
            <a:ext cx="64008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"/>
          <p:cNvGrpSpPr/>
          <p:nvPr/>
        </p:nvGrpSpPr>
        <p:grpSpPr>
          <a:xfrm>
            <a:off x="0" y="0"/>
            <a:ext cx="9144000" cy="6400800"/>
            <a:chOff x="0" y="457200"/>
            <a:chExt cx="9144000" cy="64008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1" name="Rectangle 10"/>
            <p:cNvSpPr/>
            <p:nvPr/>
          </p:nvSpPr>
          <p:spPr>
            <a:xfrm>
              <a:off x="0" y="457200"/>
              <a:ext cx="9144000" cy="6400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" y="685800"/>
              <a:ext cx="8686800" cy="6172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914400"/>
              <a:ext cx="8229600" cy="5943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858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430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28.10.2010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9" name="Rectangle 8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28800"/>
            <a:ext cx="4926013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3600"/>
            <a:ext cx="1371600" cy="38862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 rot="5400000">
            <a:off x="3268981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1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4678"/>
            <a:ext cx="7315200" cy="77877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rot="5400000">
            <a:off x="3268980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0800000">
            <a:off x="0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13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5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7315200" cy="77724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304" y="1828800"/>
            <a:ext cx="4928616" cy="4562856"/>
          </a:xfrm>
          <a:effectLst>
            <a:reflection blurRad="6350" stA="50000" endA="300" endPos="6000" dist="50800" dir="5400000" sy="-100000" algn="bl" rotWithShape="0"/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0552"/>
            <a:ext cx="1371600" cy="3886200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57150" prstMaterial="metal">
              <a:bevelT w="25400" h="12700" prst="softRound"/>
            </a:sp3d>
          </a:bodyPr>
          <a:lstStyle>
            <a:lvl1pPr marL="0" indent="0"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/>
          <p:nvPr/>
        </p:nvGrpSpPr>
        <p:grpSpPr>
          <a:xfrm>
            <a:off x="1371600" y="1143000"/>
            <a:ext cx="7772400" cy="5715000"/>
            <a:chOff x="1371600" y="1143000"/>
            <a:chExt cx="7772400" cy="5715000"/>
          </a:xfrm>
        </p:grpSpPr>
        <p:sp>
          <p:nvSpPr>
            <p:cNvPr id="11" name="Rectangle 10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828800"/>
            <a:ext cx="6400800" cy="454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8240" y="6574536"/>
            <a:ext cx="365760" cy="274320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667000" y="3429000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>
          <a:xfrm>
            <a:off x="6553200" y="6574536"/>
            <a:ext cx="2133600" cy="27432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28.10.2010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828800" y="6574536"/>
            <a:ext cx="2895600" cy="2743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16200000">
            <a:off x="-2660177" y="3005919"/>
            <a:ext cx="6248400" cy="8461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75000"/>
              <a:lumOff val="25000"/>
            </a:schemeClr>
          </a:solidFill>
          <a:effectLst>
            <a:innerShdw blurRad="63500">
              <a:srgbClr val="F1F1F1"/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"/>
        <a:defRPr sz="20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1pPr>
      <a:lvl2pPr marL="682625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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2pPr>
      <a:lvl3pPr marL="1023938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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3pPr>
      <a:lvl4pPr marL="1377950" indent="-3540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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4pPr>
      <a:lvl5pPr marL="1719263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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196752"/>
            <a:ext cx="7128792" cy="18280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Тема 1.2. Рахунки бухгалтерського обліку і подвійний запис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039737"/>
            <a:ext cx="7056784" cy="1522862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tx1"/>
                </a:solidFill>
              </a:rPr>
              <a:t>Тема уроку 1, 2: </a:t>
            </a:r>
            <a:r>
              <a:rPr lang="uk-UA" sz="2800" dirty="0">
                <a:solidFill>
                  <a:schemeClr val="tx1"/>
                </a:solidFill>
              </a:rPr>
              <a:t>Рахунки бухгалтерського обліку, їх призначення та будова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96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5859" y="392893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/>
              <a:t>Обов’язкові показники </a:t>
            </a:r>
            <a:r>
              <a:rPr lang="uk-UA" sz="2400" b="1" i="1" dirty="0" smtClean="0"/>
              <a:t>рахунку</a:t>
            </a:r>
            <a:endParaRPr lang="ru-RU" sz="2400" b="1" i="1" dirty="0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217991" y="1556792"/>
            <a:ext cx="3550871" cy="914400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3366FF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smtClean="0">
                <a:ln>
                  <a:noFill/>
                </a:ln>
                <a:solidFill>
                  <a:srgbClr val="993300"/>
                </a:solidFill>
                <a:effectLst/>
                <a:latin typeface="+mj-lt"/>
                <a:cs typeface="Arial" pitchFamily="34" charset="0"/>
              </a:rPr>
              <a:t>Сальдо на початок звітного періоду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110860" y="1032579"/>
            <a:ext cx="4905995" cy="1647076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3366FF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+mj-lt"/>
                <a:cs typeface="Arial" pitchFamily="34" charset="0"/>
              </a:rPr>
              <a:t>Номери господарських операцій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+mj-lt"/>
                <a:cs typeface="Arial" pitchFamily="34" charset="0"/>
              </a:rPr>
              <a:t>(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+mj-lt"/>
                <a:cs typeface="Arial" pitchFamily="34" charset="0"/>
              </a:rPr>
              <a:t>на практиці замість номерів господарських операцій на рахунках проставляються дата операції і № документа, за якими  легко в майбутньому знайти той документ і перевірити його зміст 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405470" y="3761555"/>
            <a:ext cx="3302168" cy="786151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3366FF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+mj-lt"/>
                <a:cs typeface="Arial" pitchFamily="34" charset="0"/>
              </a:rPr>
              <a:t>Сума операцій по дебету і кредиту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411760" y="5157192"/>
            <a:ext cx="4536503" cy="1240924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3366FF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+mj-lt"/>
                <a:cs typeface="Arial" pitchFamily="34" charset="0"/>
              </a:rPr>
              <a:t>Підраховується підсумок операцій по дебету і кредиту рахунку (оборот)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54162" y="3770587"/>
            <a:ext cx="3314700" cy="814257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3366FF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+mj-lt"/>
                <a:cs typeface="Arial" pitchFamily="34" charset="0"/>
              </a:rPr>
              <a:t>Виводиться сальдо на кінець звітного періоду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 rot="5382002">
            <a:off x="1504059" y="2089641"/>
            <a:ext cx="978734" cy="2170113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3366FF"/>
            </a:solidFill>
            <a:miter lim="800000"/>
            <a:headEnd/>
            <a:tailEnd/>
          </a:ln>
          <a:effectLst>
            <a:prstShdw prst="shdw18" dist="17961" dir="13500000">
              <a:srgbClr val="3366FF">
                <a:gamma/>
                <a:shade val="60000"/>
                <a:invGamma/>
              </a:srgbClr>
            </a:prstShdw>
          </a:effectLst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+mj-lt"/>
                <a:cs typeface="Arial" pitchFamily="34" charset="0"/>
              </a:rPr>
              <a:t>Зміна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+mj-lt"/>
                <a:cs typeface="Arial" pitchFamily="34" charset="0"/>
              </a:rPr>
              <a:t>періодів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>
            <a:off x="7956376" y="2679656"/>
            <a:ext cx="751262" cy="1090931"/>
          </a:xfrm>
          <a:prstGeom prst="curved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6923059" y="4547706"/>
            <a:ext cx="899822" cy="1329566"/>
          </a:xfrm>
          <a:prstGeom prst="curved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верх стрелка 13"/>
          <p:cNvSpPr/>
          <p:nvPr/>
        </p:nvSpPr>
        <p:spPr>
          <a:xfrm rot="14589091">
            <a:off x="1157556" y="4947670"/>
            <a:ext cx="1505938" cy="726196"/>
          </a:xfrm>
          <a:prstGeom prst="curved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верх стрелка 14"/>
          <p:cNvSpPr/>
          <p:nvPr/>
        </p:nvSpPr>
        <p:spPr>
          <a:xfrm>
            <a:off x="1995642" y="888910"/>
            <a:ext cx="2244464" cy="668229"/>
          </a:xfrm>
          <a:prstGeom prst="curved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56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9543" y="188640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/>
              <a:t>Будова </a:t>
            </a:r>
            <a:r>
              <a:rPr lang="uk-UA" sz="2800" b="1" i="1" dirty="0" smtClean="0"/>
              <a:t>рахунків</a:t>
            </a:r>
            <a:endParaRPr lang="ru-RU" sz="28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3330" y="884855"/>
            <a:ext cx="3339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АКТИВНИЙ РАХУНОК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884855"/>
            <a:ext cx="3323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ПАСИВНИЙ РАХУНОК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20535" y="1442263"/>
            <a:ext cx="42306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 err="1" smtClean="0"/>
              <a:t>Дт</a:t>
            </a:r>
            <a:r>
              <a:rPr lang="uk-UA" sz="2400" b="1" i="1" dirty="0" smtClean="0"/>
              <a:t>   </a:t>
            </a:r>
            <a:r>
              <a:rPr lang="uk-UA" sz="2400" b="1" i="1" dirty="0"/>
              <a:t>№ і назва рахунку </a:t>
            </a:r>
            <a:r>
              <a:rPr lang="uk-UA" sz="2400" b="1" i="1" dirty="0" smtClean="0"/>
              <a:t>   </a:t>
            </a:r>
            <a:r>
              <a:rPr lang="uk-UA" sz="2400" b="1" i="1" dirty="0" err="1" smtClean="0"/>
              <a:t>Кт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5579" y="1442264"/>
            <a:ext cx="42306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 err="1" smtClean="0"/>
              <a:t>Дт</a:t>
            </a:r>
            <a:r>
              <a:rPr lang="uk-UA" sz="2400" b="1" i="1" dirty="0" smtClean="0"/>
              <a:t>   </a:t>
            </a:r>
            <a:r>
              <a:rPr lang="uk-UA" sz="2400" b="1" i="1" dirty="0"/>
              <a:t>№ і назва </a:t>
            </a:r>
            <a:r>
              <a:rPr lang="uk-UA" sz="2400" b="1" i="1" dirty="0" smtClean="0"/>
              <a:t>рахунку   </a:t>
            </a:r>
            <a:r>
              <a:rPr lang="uk-UA" sz="2400" b="1" i="1" dirty="0" err="1" smtClean="0"/>
              <a:t>Кт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2965" y="2062142"/>
            <a:ext cx="1864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 smtClean="0"/>
              <a:t>Сальдо поч.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68459" y="2028418"/>
            <a:ext cx="1864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 smtClean="0"/>
              <a:t>Сальдо поч.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54519" y="2708920"/>
            <a:ext cx="2922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/>
              <a:t>ПОТОЧНІ       ЗМІНИ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47189" y="2674640"/>
            <a:ext cx="2922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/>
              <a:t>ПОТОЧНІ       ЗМІНИ</a:t>
            </a:r>
            <a:endParaRPr lang="ru-RU" sz="24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82965" y="1903928"/>
            <a:ext cx="39890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932040" y="1903928"/>
            <a:ext cx="39011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2"/>
          </p:cNvCxnSpPr>
          <p:nvPr/>
        </p:nvCxnSpPr>
        <p:spPr>
          <a:xfrm flipH="1">
            <a:off x="2577482" y="1903929"/>
            <a:ext cx="33420" cy="38197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6882620" y="1951536"/>
            <a:ext cx="11838" cy="37721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82965" y="2523807"/>
            <a:ext cx="20279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894458" y="2523807"/>
            <a:ext cx="19387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люс 23"/>
          <p:cNvSpPr/>
          <p:nvPr/>
        </p:nvSpPr>
        <p:spPr>
          <a:xfrm>
            <a:off x="923330" y="3170585"/>
            <a:ext cx="995285" cy="911638"/>
          </a:xfrm>
          <a:prstGeom prst="math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Минус 24"/>
          <p:cNvSpPr/>
          <p:nvPr/>
        </p:nvSpPr>
        <p:spPr>
          <a:xfrm>
            <a:off x="2844815" y="3126962"/>
            <a:ext cx="1296144" cy="1050568"/>
          </a:xfrm>
          <a:prstGeom prst="mathMinu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люс 25"/>
          <p:cNvSpPr/>
          <p:nvPr/>
        </p:nvSpPr>
        <p:spPr>
          <a:xfrm>
            <a:off x="7403186" y="3170585"/>
            <a:ext cx="995285" cy="911638"/>
          </a:xfrm>
          <a:prstGeom prst="math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Минус 26"/>
          <p:cNvSpPr/>
          <p:nvPr/>
        </p:nvSpPr>
        <p:spPr>
          <a:xfrm>
            <a:off x="5347189" y="3101120"/>
            <a:ext cx="1296144" cy="1050568"/>
          </a:xfrm>
          <a:prstGeom prst="mathMinu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59192" y="4509120"/>
            <a:ext cx="37353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i="1" dirty="0"/>
              <a:t>Оборот           Оборот</a:t>
            </a:r>
            <a:endParaRPr lang="ru-RU" sz="28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068198" y="4509120"/>
            <a:ext cx="37353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i="1" dirty="0"/>
              <a:t>Оборот           Оборот</a:t>
            </a:r>
            <a:endParaRPr lang="ru-RU" sz="28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07418" y="5261998"/>
            <a:ext cx="1794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 smtClean="0"/>
              <a:t>Сальдо кін.</a:t>
            </a:r>
            <a:endParaRPr lang="ru-RU" sz="2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968459" y="5261998"/>
            <a:ext cx="1794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 smtClean="0"/>
              <a:t>Сальдо кін.</a:t>
            </a:r>
            <a:endParaRPr lang="ru-RU" sz="2400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582965" y="4509120"/>
            <a:ext cx="38468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82965" y="5157192"/>
            <a:ext cx="38468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068198" y="4509120"/>
            <a:ext cx="376500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068198" y="5157192"/>
            <a:ext cx="376500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582965" y="5723663"/>
            <a:ext cx="19945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882620" y="5723663"/>
            <a:ext cx="1880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06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02359"/>
            <a:ext cx="828092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/>
            <a:r>
              <a:rPr lang="uk-UA" sz="2800" dirty="0"/>
              <a:t>Бухгалтерський баланс не пристосований для поточного відображення господарських операцій, тому застосовуються рахунки бухгалтерського обліку.</a:t>
            </a:r>
            <a:endParaRPr lang="ru-RU" sz="2800" dirty="0"/>
          </a:p>
          <a:p>
            <a:pPr indent="360000" algn="just"/>
            <a:r>
              <a:rPr lang="uk-UA" sz="2800" b="1" dirty="0"/>
              <a:t>Рахунки бухгалтерського обліку – </a:t>
            </a:r>
            <a:r>
              <a:rPr lang="uk-UA" sz="2800" dirty="0"/>
              <a:t>це спосіб групування господарських операцій за економічно однорідними ознаками з метою систематичного контролю за наявністю і змінами засобів та їх джерел в процесі господарської діяльності.</a:t>
            </a:r>
            <a:endParaRPr lang="ru-RU" sz="2800" dirty="0"/>
          </a:p>
          <a:p>
            <a:pPr indent="360000" algn="just"/>
            <a:r>
              <a:rPr lang="uk-UA" sz="2800" dirty="0"/>
              <a:t>За своєю формою бухгалтерський рахунок – це таблиця, ліва сторона якої має назву </a:t>
            </a:r>
            <a:r>
              <a:rPr lang="uk-UA" sz="2800" dirty="0" smtClean="0"/>
              <a:t>«дебет» </a:t>
            </a:r>
            <a:r>
              <a:rPr lang="uk-UA" sz="2800" dirty="0" smtClean="0"/>
              <a:t>– </a:t>
            </a:r>
            <a:r>
              <a:rPr lang="uk-UA" sz="2800" dirty="0"/>
              <a:t>на якій відображаються господарські операції, а права – </a:t>
            </a:r>
            <a:r>
              <a:rPr lang="uk-UA" sz="2800" dirty="0" smtClean="0"/>
              <a:t>«кредит</a:t>
            </a:r>
            <a:r>
              <a:rPr lang="uk-UA" sz="2800" dirty="0" smtClean="0"/>
              <a:t>».</a:t>
            </a:r>
            <a:endParaRPr lang="ru-RU" sz="2800" dirty="0"/>
          </a:p>
          <a:p>
            <a:pPr indent="360000"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2010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806489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err="1" smtClean="0"/>
              <a:t>Дт</a:t>
            </a:r>
            <a:r>
              <a:rPr lang="uk-UA" sz="2400" dirty="0" smtClean="0"/>
              <a:t>     назва </a:t>
            </a:r>
            <a:r>
              <a:rPr lang="uk-UA" sz="2400" dirty="0"/>
              <a:t>рахунка    </a:t>
            </a:r>
            <a:r>
              <a:rPr lang="uk-UA" sz="2400" dirty="0" smtClean="0"/>
              <a:t> </a:t>
            </a:r>
            <a:r>
              <a:rPr lang="uk-UA" sz="2400" dirty="0" err="1"/>
              <a:t>Кт</a:t>
            </a:r>
            <a:endParaRPr lang="ru-RU" sz="2400" dirty="0"/>
          </a:p>
          <a:p>
            <a:r>
              <a:rPr lang="uk-UA" sz="2400" dirty="0"/>
              <a:t> </a:t>
            </a:r>
            <a:endParaRPr lang="uk-UA" sz="2400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pPr indent="360000" algn="just"/>
            <a:r>
              <a:rPr lang="uk-UA" sz="2400" b="1" dirty="0"/>
              <a:t>Відкрити рахунок – </a:t>
            </a:r>
            <a:r>
              <a:rPr lang="uk-UA" sz="2400" dirty="0"/>
              <a:t>вписати в нього початковий залишок, який називають </a:t>
            </a:r>
            <a:r>
              <a:rPr lang="uk-UA" sz="2400" dirty="0" smtClean="0"/>
              <a:t>«сальдо».</a:t>
            </a:r>
            <a:endParaRPr lang="ru-RU" sz="2400" dirty="0"/>
          </a:p>
          <a:p>
            <a:pPr indent="360000" algn="just"/>
            <a:r>
              <a:rPr lang="uk-UA" sz="2400" dirty="0"/>
              <a:t>При цьому сальдо на рахунку записують з тієї сторони рахунка, в якій даний </a:t>
            </a:r>
            <a:r>
              <a:rPr lang="uk-UA" sz="2400" dirty="0" smtClean="0"/>
              <a:t>об'єкт </a:t>
            </a:r>
            <a:r>
              <a:rPr lang="uk-UA" sz="2400" dirty="0"/>
              <a:t>відображається в балансі.</a:t>
            </a:r>
            <a:endParaRPr lang="ru-RU" sz="2400" dirty="0"/>
          </a:p>
          <a:p>
            <a:pPr indent="360000" algn="just"/>
            <a:r>
              <a:rPr lang="uk-UA" sz="2400" dirty="0" smtClean="0"/>
              <a:t>Як правило, в </a:t>
            </a:r>
            <a:r>
              <a:rPr lang="uk-UA" sz="2400" dirty="0"/>
              <a:t>рахунках, які призначені для обліку засобів, сальдо записують з лівої сторони, а в рахунках, які відображають облік джерел – з правої.</a:t>
            </a:r>
            <a:endParaRPr lang="ru-RU" sz="2400" dirty="0"/>
          </a:p>
          <a:p>
            <a:pPr indent="360000" algn="just"/>
            <a:r>
              <a:rPr lang="uk-UA" sz="2400" b="1" dirty="0"/>
              <a:t>Сальдо – </a:t>
            </a:r>
            <a:r>
              <a:rPr lang="uk-UA" sz="2400" dirty="0"/>
              <a:t> це різниця між підсумками </a:t>
            </a:r>
            <a:r>
              <a:rPr lang="uk-UA" sz="2400" dirty="0" smtClean="0"/>
              <a:t>залишків </a:t>
            </a:r>
            <a:r>
              <a:rPr lang="uk-UA" sz="2400" dirty="0"/>
              <a:t>по дебету та кредиту з урахуванням змін на рахунку на кінець звітного періоду.</a:t>
            </a:r>
            <a:endParaRPr lang="ru-RU" sz="2400" b="1" dirty="0"/>
          </a:p>
          <a:p>
            <a:r>
              <a:rPr lang="uk-UA" sz="2400" dirty="0"/>
              <a:t> </a:t>
            </a:r>
            <a:endParaRPr lang="ru-RU" sz="2400" dirty="0"/>
          </a:p>
          <a:p>
            <a:endParaRPr lang="ru-RU" sz="2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843808" y="1139455"/>
            <a:ext cx="34563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572000" y="1160824"/>
            <a:ext cx="0" cy="684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54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/>
            <a:r>
              <a:rPr lang="uk-UA" sz="2400" dirty="0"/>
              <a:t>Підсумок залишків на дебеті і кредиті без включення до нього підсумку початкового сальдо є </a:t>
            </a:r>
            <a:r>
              <a:rPr lang="uk-UA" sz="2400" b="1" dirty="0"/>
              <a:t> оборотом </a:t>
            </a:r>
            <a:r>
              <a:rPr lang="uk-UA" sz="2400" dirty="0"/>
              <a:t>по бухгалтерському рахунку.</a:t>
            </a:r>
            <a:endParaRPr lang="ru-RU" sz="2400" dirty="0"/>
          </a:p>
          <a:p>
            <a:pPr algn="just"/>
            <a:r>
              <a:rPr lang="uk-UA" sz="2400" dirty="0"/>
              <a:t> 	</a:t>
            </a:r>
            <a:r>
              <a:rPr lang="uk-UA" sz="2400" b="1" dirty="0" smtClean="0"/>
              <a:t>Підсумок  </a:t>
            </a:r>
            <a:r>
              <a:rPr lang="uk-UA" sz="2400" b="1" dirty="0"/>
              <a:t>	по дебету – дебетовий оборот</a:t>
            </a:r>
            <a:endParaRPr lang="ru-RU" sz="2400" dirty="0"/>
          </a:p>
          <a:p>
            <a:pPr algn="just"/>
            <a:r>
              <a:rPr lang="uk-UA" sz="2400" b="1" dirty="0"/>
              <a:t> 		         	по кредиту – кредитовий оборот </a:t>
            </a:r>
            <a:endParaRPr lang="ru-RU" sz="2400" dirty="0"/>
          </a:p>
          <a:p>
            <a:pPr algn="just"/>
            <a:endParaRPr lang="uk-UA" sz="2400" dirty="0" smtClean="0"/>
          </a:p>
          <a:p>
            <a:pPr indent="360000" algn="just"/>
            <a:r>
              <a:rPr lang="uk-UA" sz="2400" dirty="0" smtClean="0"/>
              <a:t>Кожний </a:t>
            </a:r>
            <a:r>
              <a:rPr lang="uk-UA" sz="2400" dirty="0"/>
              <a:t>рахунок має свій символ, який позначається цифрами. Наприклад, 301 </a:t>
            </a:r>
            <a:r>
              <a:rPr lang="uk-UA" sz="2400" dirty="0" smtClean="0"/>
              <a:t>«Каса в національній валюті», </a:t>
            </a:r>
            <a:r>
              <a:rPr lang="uk-UA" sz="2400" dirty="0"/>
              <a:t>311 </a:t>
            </a:r>
            <a:r>
              <a:rPr lang="uk-UA" sz="2400" dirty="0" smtClean="0"/>
              <a:t>«Поточний рахунок» </a:t>
            </a:r>
            <a:r>
              <a:rPr lang="uk-UA" sz="2400" dirty="0"/>
              <a:t>і т.д.</a:t>
            </a:r>
            <a:endParaRPr lang="ru-RU" sz="2400" dirty="0"/>
          </a:p>
          <a:p>
            <a:pPr indent="360000" algn="just"/>
            <a:endParaRPr lang="uk-UA" sz="2400" dirty="0" smtClean="0"/>
          </a:p>
          <a:p>
            <a:pPr indent="360000" algn="just"/>
            <a:r>
              <a:rPr lang="uk-UA" sz="2400" dirty="0" smtClean="0"/>
              <a:t>В </a:t>
            </a:r>
            <a:r>
              <a:rPr lang="uk-UA" sz="2400" dirty="0" smtClean="0"/>
              <a:t>зв'язку </a:t>
            </a:r>
            <a:r>
              <a:rPr lang="uk-UA" sz="2400" dirty="0"/>
              <a:t>з тим, що бухгалтерський баланс поділяється на 2 частини: актив і </a:t>
            </a:r>
            <a:r>
              <a:rPr lang="uk-UA" sz="2400" dirty="0" smtClean="0"/>
              <a:t>пасив, рахунки те поділяються на дві основні групи </a:t>
            </a:r>
            <a:r>
              <a:rPr lang="uk-UA" sz="2400" b="1" dirty="0" smtClean="0"/>
              <a:t>активні</a:t>
            </a:r>
            <a:r>
              <a:rPr lang="uk-UA" sz="2400" dirty="0" smtClean="0"/>
              <a:t> та </a:t>
            </a:r>
            <a:r>
              <a:rPr lang="uk-UA" sz="2400" b="1" dirty="0" smtClean="0"/>
              <a:t>пасивні.</a:t>
            </a:r>
            <a:endParaRPr lang="ru-RU" sz="2400" b="1" dirty="0"/>
          </a:p>
          <a:p>
            <a:pPr algn="just"/>
            <a:r>
              <a:rPr lang="uk-UA" sz="2400" dirty="0"/>
              <a:t> </a:t>
            </a:r>
            <a:endParaRPr lang="ru-RU" sz="2400" dirty="0"/>
          </a:p>
          <a:p>
            <a:pPr algn="just"/>
            <a:endParaRPr lang="ru-RU" sz="2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203848" y="1988840"/>
            <a:ext cx="0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0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7704856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14480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4704"/>
            <a:ext cx="813690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/>
            <a:r>
              <a:rPr lang="uk-UA" sz="2800" b="1" dirty="0"/>
              <a:t>В активних рахунках </a:t>
            </a:r>
            <a:r>
              <a:rPr lang="uk-UA" sz="2800" dirty="0"/>
              <a:t> надходження засобів виробництва, коштів на підприємство відображається по дебету, а вибуття – по кредиту. Сальдо на активних рахунках завжди буде дебетове.</a:t>
            </a:r>
            <a:endParaRPr lang="ru-RU" sz="2800" dirty="0"/>
          </a:p>
          <a:p>
            <a:pPr indent="360000" algn="just"/>
            <a:endParaRPr lang="uk-UA" sz="2800" b="1" dirty="0" smtClean="0"/>
          </a:p>
          <a:p>
            <a:pPr indent="360000" algn="just"/>
            <a:r>
              <a:rPr lang="uk-UA" sz="2800" b="1" dirty="0" smtClean="0"/>
              <a:t>В </a:t>
            </a:r>
            <a:r>
              <a:rPr lang="uk-UA" sz="2800" b="1" dirty="0"/>
              <a:t>пасивних рахунках </a:t>
            </a:r>
            <a:r>
              <a:rPr lang="uk-UA" sz="2800" dirty="0"/>
              <a:t>збільшення джерел коштів відображається по кредиту, а </a:t>
            </a:r>
            <a:r>
              <a:rPr lang="uk-UA" sz="2800" dirty="0" smtClean="0"/>
              <a:t>зменшення </a:t>
            </a:r>
            <a:r>
              <a:rPr lang="uk-UA" sz="2800" dirty="0"/>
              <a:t>– по дебету. Сальдо на пасивних рахунках завжди буде по кредиту.</a:t>
            </a:r>
            <a:endParaRPr lang="ru-RU" sz="2800" dirty="0"/>
          </a:p>
          <a:p>
            <a:pPr indent="360000" algn="just"/>
            <a:endParaRPr lang="uk-UA" sz="2800" b="1" dirty="0" smtClean="0"/>
          </a:p>
          <a:p>
            <a:pPr indent="360000" algn="just"/>
            <a:r>
              <a:rPr lang="uk-UA" sz="2800" b="1" dirty="0" smtClean="0"/>
              <a:t>Для </a:t>
            </a:r>
            <a:r>
              <a:rPr lang="uk-UA" sz="2800" b="1" dirty="0"/>
              <a:t>того, щоб визначити сальдо на кінець звітного періоду, потрібно:</a:t>
            </a:r>
            <a:endParaRPr lang="ru-RU" sz="2800" dirty="0"/>
          </a:p>
          <a:p>
            <a:pPr indent="360000"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1159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4" y="548680"/>
            <a:ext cx="5040560" cy="2304256"/>
          </a:xfrm>
          <a:prstGeom prst="rect">
            <a:avLst/>
          </a:prstGeom>
          <a:solidFill>
            <a:srgbClr val="33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Активний рахунок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Сальдо на початок періоду по дебету + оборот по дебету – оборот по кредиту =  сальдо по дебету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707904" y="2636912"/>
            <a:ext cx="4938441" cy="2364180"/>
          </a:xfrm>
          <a:prstGeom prst="rect">
            <a:avLst/>
          </a:prstGeom>
          <a:solidFill>
            <a:srgbClr val="33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Пасивний рахунок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Сальдо на початок періоду по кредиту + оборот по кредиту – оборот по дебету = сальдо по кредиту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373216"/>
            <a:ext cx="82593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/>
              <a:t>Активно-пасивний рахунок – </a:t>
            </a:r>
            <a:r>
              <a:rPr lang="uk-UA" sz="2400" dirty="0"/>
              <a:t>сальдо визначається на основі оборотної відомості</a:t>
            </a:r>
            <a:endParaRPr lang="ru-RU" sz="2400" dirty="0"/>
          </a:p>
          <a:p>
            <a:pPr algn="just"/>
            <a:r>
              <a:rPr lang="uk-UA" sz="2400" dirty="0"/>
              <a:t>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9320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777686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/>
            <a:r>
              <a:rPr lang="uk-UA" sz="2800" dirty="0"/>
              <a:t>Наприклад:</a:t>
            </a:r>
            <a:endParaRPr lang="ru-RU" sz="2800" dirty="0"/>
          </a:p>
          <a:p>
            <a:pPr indent="360000" algn="just"/>
            <a:r>
              <a:rPr lang="uk-UA" sz="2800" dirty="0"/>
              <a:t>Залишок по балансу на 01 січня по рахунку </a:t>
            </a:r>
            <a:r>
              <a:rPr lang="uk-UA" sz="2800" dirty="0" smtClean="0"/>
              <a:t>«Поточний рахунок» </a:t>
            </a:r>
            <a:r>
              <a:rPr lang="uk-UA" sz="2800" dirty="0"/>
              <a:t>становив 500000 грн. </a:t>
            </a:r>
            <a:endParaRPr lang="uk-UA" sz="2800" dirty="0" smtClean="0"/>
          </a:p>
          <a:p>
            <a:pPr indent="360000" algn="just"/>
            <a:r>
              <a:rPr lang="uk-UA" sz="2800" dirty="0" smtClean="0"/>
              <a:t>1 </a:t>
            </a:r>
            <a:r>
              <a:rPr lang="uk-UA" sz="2800" dirty="0"/>
              <a:t>січня здійснювалися такі господарські операції:</a:t>
            </a:r>
            <a:endParaRPr lang="ru-RU" sz="2800" dirty="0"/>
          </a:p>
          <a:p>
            <a:pPr marL="457200" lvl="0" indent="-457200" algn="just">
              <a:buFont typeface="Wingdings" pitchFamily="2" charset="2"/>
              <a:buChar char="Ø"/>
            </a:pPr>
            <a:r>
              <a:rPr lang="uk-UA" sz="2800" dirty="0"/>
              <a:t>Надійшло на поточний рахунок за реалізацію продукції 150000 грн.</a:t>
            </a:r>
            <a:endParaRPr lang="ru-RU" sz="2800" dirty="0"/>
          </a:p>
          <a:p>
            <a:pPr marL="457200" lvl="0" indent="-457200" algn="just">
              <a:buFont typeface="Wingdings" pitchFamily="2" charset="2"/>
              <a:buChar char="Ø"/>
            </a:pPr>
            <a:r>
              <a:rPr lang="uk-UA" sz="2800" dirty="0"/>
              <a:t>Перераховано з поточного рахунку до державного бюджету 85000 грн.</a:t>
            </a:r>
            <a:endParaRPr lang="ru-RU" sz="2800" dirty="0"/>
          </a:p>
          <a:p>
            <a:pPr indent="360000" algn="just"/>
            <a:endParaRPr lang="uk-UA" sz="2800" dirty="0" smtClean="0"/>
          </a:p>
          <a:p>
            <a:pPr indent="360000" algn="just"/>
            <a:r>
              <a:rPr lang="uk-UA" sz="2800" dirty="0" smtClean="0"/>
              <a:t>Відтворимо </a:t>
            </a:r>
            <a:r>
              <a:rPr lang="uk-UA" sz="2800" dirty="0"/>
              <a:t>стан і зміни коштів на поточному рахунку:</a:t>
            </a:r>
            <a:endParaRPr lang="ru-RU" sz="2800" dirty="0"/>
          </a:p>
          <a:p>
            <a:pPr indent="360000"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2019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1475656" y="1124744"/>
            <a:ext cx="61926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19572" y="620688"/>
            <a:ext cx="770485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             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uk-UA" sz="24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                Поточний рахунок                      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uk-UA" sz="24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</a:t>
            </a:r>
            <a:endParaRPr kumimoji="0" lang="ru-RU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sz="2400" b="1" dirty="0" smtClean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latin typeface="+mj-lt"/>
              </a:rPr>
              <a:t> </a:t>
            </a:r>
            <a:r>
              <a:rPr lang="uk-UA" sz="2400" b="1" dirty="0">
                <a:latin typeface="+mj-lt"/>
              </a:rPr>
              <a:t>Сальдо на 01.01.   </a:t>
            </a:r>
            <a:r>
              <a:rPr lang="uk-UA" sz="2400" b="1" dirty="0" smtClean="0">
                <a:latin typeface="+mj-lt"/>
              </a:rPr>
              <a:t>500000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uk-UA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uk-UA" sz="2400" b="1" dirty="0" smtClean="0">
                <a:latin typeface="+mj-lt"/>
              </a:rPr>
              <a:t>150000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latin typeface="+mj-lt"/>
              </a:rPr>
              <a:t>	</a:t>
            </a:r>
            <a:r>
              <a:rPr lang="uk-UA" sz="2400" b="1" dirty="0" smtClean="0">
                <a:latin typeface="+mj-lt"/>
              </a:rPr>
              <a:t>				2. 85000</a:t>
            </a:r>
            <a:r>
              <a:rPr lang="uk-UA" sz="2400" b="1" dirty="0">
                <a:latin typeface="+mj-lt"/>
              </a:rPr>
              <a:t>	</a:t>
            </a:r>
            <a:r>
              <a:rPr lang="uk-UA" sz="2400" b="1" dirty="0" smtClean="0">
                <a:latin typeface="+mj-lt"/>
              </a:rPr>
              <a:t>		</a:t>
            </a:r>
            <a:endParaRPr lang="uk-UA" sz="2400" b="1" dirty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latin typeface="+mj-lt"/>
              </a:rPr>
              <a:t> </a:t>
            </a:r>
            <a:r>
              <a:rPr lang="uk-UA" sz="2400" b="1" dirty="0">
                <a:latin typeface="+mj-lt"/>
              </a:rPr>
              <a:t>оборот </a:t>
            </a:r>
            <a:r>
              <a:rPr lang="uk-UA" sz="2400" b="1" dirty="0" smtClean="0">
                <a:latin typeface="+mj-lt"/>
              </a:rPr>
              <a:t>			    оборот </a:t>
            </a:r>
            <a:endParaRPr kumimoji="0" lang="uk-UA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sz="2400" b="1" dirty="0" smtClean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latin typeface="+mj-lt"/>
              </a:rPr>
              <a:t>Сальдо </a:t>
            </a:r>
            <a:r>
              <a:rPr lang="uk-UA" sz="2400" b="1" dirty="0">
                <a:latin typeface="+mj-lt"/>
              </a:rPr>
              <a:t>на 01.02.    565000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572000" y="1124744"/>
            <a:ext cx="0" cy="33843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71600" y="1828800"/>
            <a:ext cx="3600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27584" y="3140968"/>
            <a:ext cx="70567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827584" y="3861048"/>
            <a:ext cx="7056784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827584" y="4509120"/>
            <a:ext cx="37444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2197558" y="3239914"/>
            <a:ext cx="2160240" cy="57606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150000</a:t>
            </a:r>
            <a:endParaRPr lang="ru-RU" sz="2800" b="1" dirty="0"/>
          </a:p>
        </p:txBody>
      </p:sp>
      <p:sp>
        <p:nvSpPr>
          <p:cNvPr id="27" name="Овал 26"/>
          <p:cNvSpPr/>
          <p:nvPr/>
        </p:nvSpPr>
        <p:spPr>
          <a:xfrm>
            <a:off x="6012160" y="3203910"/>
            <a:ext cx="2088232" cy="64807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85000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68046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Infinity">
  <a:themeElements>
    <a:clrScheme name="Infinity">
      <a:dk1>
        <a:sysClr val="windowText" lastClr="000000"/>
      </a:dk1>
      <a:lt1>
        <a:sysClr val="window" lastClr="FFFFFF"/>
      </a:lt1>
      <a:dk2>
        <a:srgbClr val="EABB00"/>
      </a:dk2>
      <a:lt2>
        <a:srgbClr val="DEF2FA"/>
      </a:lt2>
      <a:accent1>
        <a:srgbClr val="983DB1"/>
      </a:accent1>
      <a:accent2>
        <a:srgbClr val="47D147"/>
      </a:accent2>
      <a:accent3>
        <a:srgbClr val="CC0053"/>
      </a:accent3>
      <a:accent4>
        <a:srgbClr val="EA950D"/>
      </a:accent4>
      <a:accent5>
        <a:srgbClr val="C800C8"/>
      </a:accent5>
      <a:accent6>
        <a:srgbClr val="6161FF"/>
      </a:accent6>
      <a:hlink>
        <a:srgbClr val="755D00"/>
      </a:hlink>
      <a:folHlink>
        <a:srgbClr val="31AEE0"/>
      </a:folHlink>
    </a:clrScheme>
    <a:fontScheme name="Infinity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finity">
      <a:fillStyleLst>
        <a:solidFill>
          <a:schemeClr val="phClr">
            <a:shade val="95000"/>
            <a:satMod val="115000"/>
          </a:schemeClr>
        </a:solidFill>
        <a:gradFill rotWithShape="1">
          <a:gsLst>
            <a:gs pos="0">
              <a:schemeClr val="phClr">
                <a:tint val="90000"/>
                <a:alpha val="50000"/>
                <a:satMod val="150000"/>
              </a:schemeClr>
            </a:gs>
            <a:gs pos="35000">
              <a:schemeClr val="phClr">
                <a:tint val="100000"/>
                <a:alpha val="80000"/>
                <a:satMod val="130000"/>
              </a:schemeClr>
            </a:gs>
            <a:gs pos="100000">
              <a:schemeClr val="phClr">
                <a:tint val="100000"/>
                <a:shade val="90000"/>
                <a:alpha val="95000"/>
                <a:satMod val="11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1000"/>
                <a:alpha val="90000"/>
                <a:satMod val="130000"/>
              </a:schemeClr>
            </a:gs>
            <a:gs pos="50000">
              <a:schemeClr val="phClr">
                <a:shade val="93000"/>
                <a:alpha val="70000"/>
                <a:satMod val="130000"/>
              </a:schemeClr>
            </a:gs>
            <a:gs pos="75000">
              <a:schemeClr val="phClr">
                <a:shade val="94000"/>
                <a:alpha val="50000"/>
                <a:satMod val="135000"/>
              </a:schemeClr>
            </a:gs>
            <a:gs pos="100000">
              <a:schemeClr val="phClr">
                <a:shade val="94000"/>
                <a:alpha val="50000"/>
                <a:satMod val="135000"/>
              </a:schemeClr>
            </a:gs>
          </a:gsLst>
          <a:lin ang="0" scaled="0"/>
        </a:gradFill>
      </a:fillStyleLst>
      <a:lnStyleLst>
        <a:ln w="19050" cap="flat" cmpd="sng" algn="ctr">
          <a:solidFill>
            <a:schemeClr val="phClr">
              <a:shade val="95000"/>
            </a:schemeClr>
          </a:solidFill>
          <a:prstDash val="solid"/>
        </a:ln>
        <a:ln w="31750" cap="flat" cmpd="sng" algn="ctr">
          <a:solidFill>
            <a:schemeClr val="phClr">
              <a:shade val="95000"/>
              <a:satMod val="110000"/>
            </a:schemeClr>
          </a:solidFill>
          <a:prstDash val="solid"/>
        </a:ln>
        <a:ln w="57150" cap="flat" cmpd="dbl" algn="ctr">
          <a:solidFill>
            <a:schemeClr val="phClr">
              <a:shade val="95000"/>
              <a:satMod val="130000"/>
            </a:schemeClr>
          </a:solidFill>
          <a:prstDash val="solid"/>
        </a:ln>
      </a:lnStyleLst>
      <a:effectStyleLst>
        <a:effectStyle>
          <a:effectLst>
            <a:outerShdw blurRad="63500" dist="25400" dir="5400000" sx="101000" sy="101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dir="5400000" sx="101000" sy="101000" algn="ctr" rotWithShape="0">
              <a:srgbClr val="000000">
                <a:alpha val="50000"/>
              </a:srgbClr>
            </a:outerShdw>
            <a:reflection blurRad="12700" stA="26000" endPos="15000" dist="19050" dir="5400000" sy="-100000" rotWithShape="0"/>
          </a:effectLst>
        </a:effectStyle>
        <a:effectStyle>
          <a:effectLst>
            <a:innerShdw blurRad="101600" dist="12700">
              <a:srgbClr val="000000">
                <a:alpha val="35000"/>
              </a:srgbClr>
            </a:innerShdw>
            <a:reflection blurRad="12700" stA="26000" endPos="25000" dist="1905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381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250000"/>
              </a:schemeClr>
            </a:gs>
            <a:gs pos="40000">
              <a:schemeClr val="phClr">
                <a:tint val="90000"/>
                <a:shade val="80000"/>
                <a:satMod val="200000"/>
              </a:schemeClr>
            </a:gs>
            <a:gs pos="100000">
              <a:schemeClr val="phClr">
                <a:shade val="20000"/>
                <a:satMod val="17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TC010258013[[fn=Бесконечность]]</Template>
  <TotalTime>192</TotalTime>
  <Words>409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Infinity</vt:lpstr>
      <vt:lpstr>Тема 1.2. Рахунки бухгалтерського обліку і подвійний запис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1.2. Рахунки бухгалтерського обліку і подвійний запис</dc:title>
  <dc:creator>Яночка</dc:creator>
  <cp:lastModifiedBy>Yana</cp:lastModifiedBy>
  <cp:revision>22</cp:revision>
  <dcterms:created xsi:type="dcterms:W3CDTF">2010-10-25T11:34:38Z</dcterms:created>
  <dcterms:modified xsi:type="dcterms:W3CDTF">2010-10-28T10:01:24Z</dcterms:modified>
</cp:coreProperties>
</file>